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3" r:id="rId1"/>
  </p:sldMasterIdLst>
  <p:notesMasterIdLst>
    <p:notesMasterId r:id="rId72"/>
  </p:notesMasterIdLst>
  <p:sldIdLst>
    <p:sldId id="256" r:id="rId2"/>
    <p:sldId id="257" r:id="rId3"/>
    <p:sldId id="279" r:id="rId4"/>
    <p:sldId id="280" r:id="rId5"/>
    <p:sldId id="281"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8" r:id="rId19"/>
    <p:sldId id="299" r:id="rId20"/>
    <p:sldId id="356" r:id="rId21"/>
    <p:sldId id="365" r:id="rId22"/>
    <p:sldId id="274" r:id="rId23"/>
    <p:sldId id="275" r:id="rId24"/>
    <p:sldId id="277" r:id="rId25"/>
    <p:sldId id="278" r:id="rId26"/>
    <p:sldId id="358" r:id="rId27"/>
    <p:sldId id="366" r:id="rId28"/>
    <p:sldId id="368" r:id="rId29"/>
    <p:sldId id="282" r:id="rId30"/>
    <p:sldId id="361" r:id="rId31"/>
    <p:sldId id="362" r:id="rId32"/>
    <p:sldId id="364" r:id="rId33"/>
    <p:sldId id="283" r:id="rId34"/>
    <p:sldId id="357" r:id="rId35"/>
    <p:sldId id="352" r:id="rId36"/>
    <p:sldId id="300" r:id="rId37"/>
    <p:sldId id="301" r:id="rId38"/>
    <p:sldId id="302" r:id="rId39"/>
    <p:sldId id="303" r:id="rId40"/>
    <p:sldId id="304" r:id="rId41"/>
    <p:sldId id="305" r:id="rId42"/>
    <p:sldId id="331" r:id="rId43"/>
    <p:sldId id="332" r:id="rId44"/>
    <p:sldId id="333" r:id="rId45"/>
    <p:sldId id="334" r:id="rId46"/>
    <p:sldId id="335" r:id="rId47"/>
    <p:sldId id="336" r:id="rId48"/>
    <p:sldId id="337" r:id="rId49"/>
    <p:sldId id="338" r:id="rId50"/>
    <p:sldId id="339" r:id="rId51"/>
    <p:sldId id="340" r:id="rId52"/>
    <p:sldId id="341" r:id="rId53"/>
    <p:sldId id="342" r:id="rId54"/>
    <p:sldId id="343" r:id="rId55"/>
    <p:sldId id="347" r:id="rId56"/>
    <p:sldId id="350" r:id="rId57"/>
    <p:sldId id="317" r:id="rId58"/>
    <p:sldId id="318" r:id="rId59"/>
    <p:sldId id="319" r:id="rId60"/>
    <p:sldId id="320" r:id="rId61"/>
    <p:sldId id="321" r:id="rId62"/>
    <p:sldId id="322" r:id="rId63"/>
    <p:sldId id="323" r:id="rId64"/>
    <p:sldId id="324" r:id="rId65"/>
    <p:sldId id="325" r:id="rId66"/>
    <p:sldId id="326" r:id="rId67"/>
    <p:sldId id="327" r:id="rId68"/>
    <p:sldId id="328" r:id="rId69"/>
    <p:sldId id="329" r:id="rId70"/>
    <p:sldId id="330" r:id="rId7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049DDCC6-0EDE-4446-81B2-001B4D1EA2E3}">
          <p14:sldIdLst>
            <p14:sldId id="256"/>
            <p14:sldId id="257"/>
            <p14:sldId id="279"/>
            <p14:sldId id="280"/>
            <p14:sldId id="281"/>
            <p14:sldId id="284"/>
            <p14:sldId id="285"/>
            <p14:sldId id="286"/>
            <p14:sldId id="287"/>
            <p14:sldId id="288"/>
            <p14:sldId id="289"/>
            <p14:sldId id="290"/>
            <p14:sldId id="291"/>
            <p14:sldId id="292"/>
            <p14:sldId id="293"/>
            <p14:sldId id="294"/>
            <p14:sldId id="295"/>
            <p14:sldId id="298"/>
            <p14:sldId id="299"/>
            <p14:sldId id="356"/>
            <p14:sldId id="365"/>
            <p14:sldId id="274"/>
            <p14:sldId id="275"/>
            <p14:sldId id="277"/>
            <p14:sldId id="278"/>
            <p14:sldId id="358"/>
            <p14:sldId id="366"/>
            <p14:sldId id="368"/>
            <p14:sldId id="282"/>
            <p14:sldId id="361"/>
            <p14:sldId id="362"/>
            <p14:sldId id="364"/>
            <p14:sldId id="283"/>
            <p14:sldId id="357"/>
          </p14:sldIdLst>
        </p14:section>
        <p14:section name="Symmetric Cryptography" id="{E1AC282D-7AAB-D541-96A8-5DEA093393B5}">
          <p14:sldIdLst>
            <p14:sldId id="352"/>
            <p14:sldId id="300"/>
            <p14:sldId id="301"/>
            <p14:sldId id="302"/>
            <p14:sldId id="303"/>
            <p14:sldId id="304"/>
            <p14:sldId id="305"/>
          </p14:sldIdLst>
        </p14:section>
        <p14:section name="One-Time Pads" id="{28C118D6-B1F3-9448-B5B4-D414508B84AB}">
          <p14:sldIdLst>
            <p14:sldId id="331"/>
            <p14:sldId id="332"/>
            <p14:sldId id="333"/>
            <p14:sldId id="334"/>
            <p14:sldId id="335"/>
            <p14:sldId id="336"/>
            <p14:sldId id="337"/>
            <p14:sldId id="338"/>
            <p14:sldId id="339"/>
            <p14:sldId id="340"/>
            <p14:sldId id="341"/>
            <p14:sldId id="342"/>
            <p14:sldId id="343"/>
            <p14:sldId id="347"/>
            <p14:sldId id="350"/>
          </p14:sldIdLst>
        </p14:section>
        <p14:section name="History" id="{DFE3F725-3FF1-1349-868C-55CE288E7AC2}">
          <p14:sldIdLst>
            <p14:sldId id="317"/>
            <p14:sldId id="318"/>
            <p14:sldId id="319"/>
            <p14:sldId id="320"/>
            <p14:sldId id="321"/>
            <p14:sldId id="322"/>
            <p14:sldId id="323"/>
            <p14:sldId id="324"/>
            <p14:sldId id="325"/>
            <p14:sldId id="326"/>
            <p14:sldId id="327"/>
            <p14:sldId id="328"/>
            <p14:sldId id="329"/>
            <p14:sldId id="330"/>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A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68B0A8-356D-4739-86A0-293F613CF9FD}">
  <a:tblStyle styleId="{DF68B0A8-356D-4739-86A0-293F613CF9F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2F73D15-DB67-4AF8-8615-83DD051177E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98"/>
    <p:restoredTop sz="94286"/>
  </p:normalViewPr>
  <p:slideViewPr>
    <p:cSldViewPr snapToGrid="0">
      <p:cViewPr varScale="1">
        <p:scale>
          <a:sx n="161" d="100"/>
          <a:sy n="161" d="100"/>
        </p:scale>
        <p:origin x="536" y="184"/>
      </p:cViewPr>
      <p:guideLst>
        <p:guide orient="horz" pos="1620"/>
        <p:guide pos="2880"/>
      </p:guideLst>
    </p:cSldViewPr>
  </p:slideViewPr>
  <p:notesTextViewPr>
    <p:cViewPr>
      <p:scale>
        <a:sx n="200" d="100"/>
        <a:sy n="200" d="100"/>
      </p:scale>
      <p:origin x="0" y="0"/>
    </p:cViewPr>
  </p:notesTextViewPr>
  <p:notesViewPr>
    <p:cSldViewPr snapToGrid="0">
      <p:cViewPr>
        <p:scale>
          <a:sx n="200" d="100"/>
          <a:sy n="200" d="100"/>
        </p:scale>
        <p:origin x="2080" y="-28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1126b610265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1126b610265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126b610265_0_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126b610265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126b610265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1126b610265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26b610265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26b610265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1126b610265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1126b610265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126b610265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126b610265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126b610265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126b610265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1126b610265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1126b610265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1" eaLnBrk="1" hangingPunct="1">
              <a:lnSpc>
                <a:spcPct val="90000"/>
              </a:lnSpc>
            </a:pPr>
            <a:r>
              <a:rPr lang="en-US" altLang="en-US" sz="2400" dirty="0"/>
              <a:t>Cipher-text</a:t>
            </a:r>
          </a:p>
          <a:p>
            <a:pPr lvl="1" eaLnBrk="1" hangingPunct="1">
              <a:lnSpc>
                <a:spcPct val="90000"/>
              </a:lnSpc>
            </a:pPr>
            <a:r>
              <a:rPr lang="en-US" altLang="en-US" sz="2400" dirty="0"/>
              <a:t>Known plaintext attack:</a:t>
            </a:r>
          </a:p>
          <a:p>
            <a:pPr lvl="1" eaLnBrk="1" hangingPunct="1">
              <a:lnSpc>
                <a:spcPct val="90000"/>
              </a:lnSpc>
            </a:pPr>
            <a:r>
              <a:rPr lang="en-US" altLang="en-US" sz="2400" dirty="0"/>
              <a:t>Chosen plaintext attack: try to get the key or a method to decrypt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52fc3a8986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52fc3a8986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52fc3a8986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52fc3a8986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dfac643a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dfac643a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1126b610265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1126b610265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1" eaLnBrk="1" hangingPunct="1">
              <a:lnSpc>
                <a:spcPct val="90000"/>
              </a:lnSpc>
            </a:pPr>
            <a:r>
              <a:rPr lang="en-US" altLang="en-US" sz="2400" dirty="0"/>
              <a:t>Cipher-text</a:t>
            </a:r>
          </a:p>
          <a:p>
            <a:pPr lvl="1" eaLnBrk="1" hangingPunct="1">
              <a:lnSpc>
                <a:spcPct val="90000"/>
              </a:lnSpc>
            </a:pPr>
            <a:r>
              <a:rPr lang="en-US" altLang="en-US" sz="2400" dirty="0"/>
              <a:t>Known plaintext attack:</a:t>
            </a:r>
          </a:p>
          <a:p>
            <a:pPr lvl="1" eaLnBrk="1" hangingPunct="1">
              <a:lnSpc>
                <a:spcPct val="90000"/>
              </a:lnSpc>
            </a:pPr>
            <a:r>
              <a:rPr lang="en-US" altLang="en-US" sz="2400" dirty="0"/>
              <a:t>Chosen plaintext attack: try to get the key or a method to decrypt</a:t>
            </a:r>
          </a:p>
        </p:txBody>
      </p:sp>
    </p:spTree>
    <p:extLst>
      <p:ext uri="{BB962C8B-B14F-4D97-AF65-F5344CB8AC3E}">
        <p14:creationId xmlns:p14="http://schemas.microsoft.com/office/powerpoint/2010/main" val="494768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1126b610265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1126b610265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1" eaLnBrk="1" hangingPunct="1">
              <a:lnSpc>
                <a:spcPct val="90000"/>
              </a:lnSpc>
            </a:pPr>
            <a:r>
              <a:rPr lang="en-US" altLang="en-US" sz="2400" dirty="0"/>
              <a:t>Cipher-text</a:t>
            </a:r>
          </a:p>
          <a:p>
            <a:pPr lvl="1" eaLnBrk="1" hangingPunct="1">
              <a:lnSpc>
                <a:spcPct val="90000"/>
              </a:lnSpc>
            </a:pPr>
            <a:r>
              <a:rPr lang="en-US" altLang="en-US" sz="2400" dirty="0"/>
              <a:t>Known plaintext attack:</a:t>
            </a:r>
          </a:p>
          <a:p>
            <a:pPr lvl="1" eaLnBrk="1" hangingPunct="1">
              <a:lnSpc>
                <a:spcPct val="90000"/>
              </a:lnSpc>
            </a:pPr>
            <a:r>
              <a:rPr lang="en-US" altLang="en-US" sz="2400" dirty="0"/>
              <a:t>Chosen plaintext attack: try to get the key or a method to decrypt</a:t>
            </a:r>
          </a:p>
        </p:txBody>
      </p:sp>
    </p:spTree>
    <p:extLst>
      <p:ext uri="{BB962C8B-B14F-4D97-AF65-F5344CB8AC3E}">
        <p14:creationId xmlns:p14="http://schemas.microsoft.com/office/powerpoint/2010/main" val="32276057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a:extLst>
              <a:ext uri="{FF2B5EF4-FFF2-40B4-BE49-F238E27FC236}">
                <a16:creationId xmlns:a16="http://schemas.microsoft.com/office/drawing/2014/main" id="{EBEBE468-178E-BD6F-6701-2DF1ACC1D2E7}"/>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F764F64-030A-9F41-8493-F02777D3A4C1}" type="slidenum">
              <a:rPr lang="en-US" altLang="en-US"/>
              <a:pPr>
                <a:spcBef>
                  <a:spcPct val="0"/>
                </a:spcBef>
              </a:pPr>
              <a:t>22</a:t>
            </a:fld>
            <a:endParaRPr lang="en-US" altLang="en-US"/>
          </a:p>
        </p:txBody>
      </p:sp>
      <p:sp>
        <p:nvSpPr>
          <p:cNvPr id="23555" name="Rectangle 2">
            <a:extLst>
              <a:ext uri="{FF2B5EF4-FFF2-40B4-BE49-F238E27FC236}">
                <a16:creationId xmlns:a16="http://schemas.microsoft.com/office/drawing/2014/main" id="{05CA9903-EDF5-D643-577B-8BCF9A403E3B}"/>
              </a:ext>
            </a:extLst>
          </p:cNvPr>
          <p:cNvSpPr>
            <a:spLocks noGrp="1" noRot="1" noChangeAspect="1" noChangeArrowheads="1" noTextEdit="1"/>
          </p:cNvSpPr>
          <p:nvPr>
            <p:ph type="sldImg"/>
          </p:nvPr>
        </p:nvSpPr>
        <p:spPr>
          <a:xfrm>
            <a:off x="381000" y="685800"/>
            <a:ext cx="6096000" cy="3429000"/>
          </a:xfrm>
          <a:ln/>
        </p:spPr>
      </p:sp>
      <p:sp>
        <p:nvSpPr>
          <p:cNvPr id="23556" name="Rectangle 3">
            <a:extLst>
              <a:ext uri="{FF2B5EF4-FFF2-40B4-BE49-F238E27FC236}">
                <a16:creationId xmlns:a16="http://schemas.microsoft.com/office/drawing/2014/main" id="{73172011-E640-7CB1-D410-C13297C70CC5}"/>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FD8C2408-F12D-0BC9-F863-BD14F6EA1B01}"/>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E7AD3BC-84B2-6D4C-B180-8366D2364090}" type="slidenum">
              <a:rPr lang="en-US" altLang="en-US"/>
              <a:pPr>
                <a:spcBef>
                  <a:spcPct val="0"/>
                </a:spcBef>
              </a:pPr>
              <a:t>23</a:t>
            </a:fld>
            <a:endParaRPr lang="en-US" altLang="en-US"/>
          </a:p>
        </p:txBody>
      </p:sp>
      <p:sp>
        <p:nvSpPr>
          <p:cNvPr id="26627" name="Rectangle 2">
            <a:extLst>
              <a:ext uri="{FF2B5EF4-FFF2-40B4-BE49-F238E27FC236}">
                <a16:creationId xmlns:a16="http://schemas.microsoft.com/office/drawing/2014/main" id="{9395128F-5195-FB10-0BB5-5953F3304641}"/>
              </a:ext>
            </a:extLst>
          </p:cNvPr>
          <p:cNvSpPr>
            <a:spLocks noGrp="1" noRot="1" noChangeAspect="1" noChangeArrowheads="1" noTextEdit="1"/>
          </p:cNvSpPr>
          <p:nvPr>
            <p:ph type="sldImg"/>
          </p:nvPr>
        </p:nvSpPr>
        <p:spPr>
          <a:xfrm>
            <a:off x="381000" y="685800"/>
            <a:ext cx="6096000" cy="3429000"/>
          </a:xfrm>
          <a:ln/>
        </p:spPr>
      </p:sp>
      <p:sp>
        <p:nvSpPr>
          <p:cNvPr id="26628" name="Rectangle 3">
            <a:extLst>
              <a:ext uri="{FF2B5EF4-FFF2-40B4-BE49-F238E27FC236}">
                <a16:creationId xmlns:a16="http://schemas.microsoft.com/office/drawing/2014/main" id="{D72B5AA7-CBF1-FAF2-12DA-C53C722D6ACE}"/>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a:extLst>
              <a:ext uri="{FF2B5EF4-FFF2-40B4-BE49-F238E27FC236}">
                <a16:creationId xmlns:a16="http://schemas.microsoft.com/office/drawing/2014/main" id="{1AB85379-1603-8F2A-654D-28FF87541CE0}"/>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6D1E76F5-6810-A347-9E87-2237FAD51BAF}" type="slidenum">
              <a:rPr lang="en-US" altLang="en-US"/>
              <a:pPr>
                <a:spcBef>
                  <a:spcPct val="0"/>
                </a:spcBef>
              </a:pPr>
              <a:t>24</a:t>
            </a:fld>
            <a:endParaRPr lang="en-US" altLang="en-US"/>
          </a:p>
        </p:txBody>
      </p:sp>
      <p:sp>
        <p:nvSpPr>
          <p:cNvPr id="28675" name="Rectangle 2">
            <a:extLst>
              <a:ext uri="{FF2B5EF4-FFF2-40B4-BE49-F238E27FC236}">
                <a16:creationId xmlns:a16="http://schemas.microsoft.com/office/drawing/2014/main" id="{153B235C-F9D6-BD80-21E6-B27928A374CD}"/>
              </a:ext>
            </a:extLst>
          </p:cNvPr>
          <p:cNvSpPr>
            <a:spLocks noGrp="1" noRot="1" noChangeAspect="1" noChangeArrowheads="1" noTextEdit="1"/>
          </p:cNvSpPr>
          <p:nvPr>
            <p:ph type="sldImg"/>
          </p:nvPr>
        </p:nvSpPr>
        <p:spPr>
          <a:xfrm>
            <a:off x="381000" y="685800"/>
            <a:ext cx="6096000" cy="3429000"/>
          </a:xfrm>
          <a:ln/>
        </p:spPr>
      </p:sp>
      <p:sp>
        <p:nvSpPr>
          <p:cNvPr id="28676" name="Rectangle 3">
            <a:extLst>
              <a:ext uri="{FF2B5EF4-FFF2-40B4-BE49-F238E27FC236}">
                <a16:creationId xmlns:a16="http://schemas.microsoft.com/office/drawing/2014/main" id="{0DC2E90C-8A63-0378-2982-77769F02EE40}"/>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262973E3-5B37-4B3A-8194-3984AAE406E8}"/>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A00B0422-4615-7B49-BF11-32039B7B4B16}" type="slidenum">
              <a:rPr lang="en-US" altLang="en-US"/>
              <a:pPr>
                <a:spcBef>
                  <a:spcPct val="0"/>
                </a:spcBef>
              </a:pPr>
              <a:t>25</a:t>
            </a:fld>
            <a:endParaRPr lang="en-US" altLang="en-US"/>
          </a:p>
        </p:txBody>
      </p:sp>
      <p:sp>
        <p:nvSpPr>
          <p:cNvPr id="30723" name="Rectangle 2">
            <a:extLst>
              <a:ext uri="{FF2B5EF4-FFF2-40B4-BE49-F238E27FC236}">
                <a16:creationId xmlns:a16="http://schemas.microsoft.com/office/drawing/2014/main" id="{5FA7FB2C-1136-AFA1-EF22-4F693BCDFB1F}"/>
              </a:ext>
            </a:extLst>
          </p:cNvPr>
          <p:cNvSpPr>
            <a:spLocks noGrp="1" noRot="1" noChangeAspect="1" noChangeArrowheads="1" noTextEdit="1"/>
          </p:cNvSpPr>
          <p:nvPr>
            <p:ph type="sldImg"/>
          </p:nvPr>
        </p:nvSpPr>
        <p:spPr>
          <a:xfrm>
            <a:off x="381000" y="685800"/>
            <a:ext cx="6096000" cy="3429000"/>
          </a:xfrm>
          <a:ln/>
        </p:spPr>
      </p:sp>
      <p:sp>
        <p:nvSpPr>
          <p:cNvPr id="30724" name="Rectangle 3">
            <a:extLst>
              <a:ext uri="{FF2B5EF4-FFF2-40B4-BE49-F238E27FC236}">
                <a16:creationId xmlns:a16="http://schemas.microsoft.com/office/drawing/2014/main" id="{731AD3E9-0ED0-4280-A8BF-7EC7CAE35F59}"/>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2072021B-C910-2F20-AC0E-1A2916204E2D}"/>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A9892FF9-DC03-824A-9B8B-A1F61C7DC3D4}" type="slidenum">
              <a:rPr lang="en-US" altLang="en-US"/>
              <a:pPr>
                <a:spcBef>
                  <a:spcPct val="0"/>
                </a:spcBef>
              </a:pPr>
              <a:t>26</a:t>
            </a:fld>
            <a:endParaRPr lang="en-US" altLang="en-US"/>
          </a:p>
        </p:txBody>
      </p:sp>
      <p:sp>
        <p:nvSpPr>
          <p:cNvPr id="32771" name="Rectangle 2">
            <a:extLst>
              <a:ext uri="{FF2B5EF4-FFF2-40B4-BE49-F238E27FC236}">
                <a16:creationId xmlns:a16="http://schemas.microsoft.com/office/drawing/2014/main" id="{578076C4-FF20-B1CD-775D-955EF7340466}"/>
              </a:ext>
            </a:extLst>
          </p:cNvPr>
          <p:cNvSpPr>
            <a:spLocks noGrp="1" noRot="1" noChangeAspect="1" noChangeArrowheads="1" noTextEdit="1"/>
          </p:cNvSpPr>
          <p:nvPr>
            <p:ph type="sldImg"/>
          </p:nvPr>
        </p:nvSpPr>
        <p:spPr>
          <a:xfrm>
            <a:off x="381000" y="685800"/>
            <a:ext cx="6096000" cy="3429000"/>
          </a:xfrm>
          <a:ln/>
        </p:spPr>
      </p:sp>
      <p:sp>
        <p:nvSpPr>
          <p:cNvPr id="32772" name="Rectangle 3">
            <a:extLst>
              <a:ext uri="{FF2B5EF4-FFF2-40B4-BE49-F238E27FC236}">
                <a16:creationId xmlns:a16="http://schemas.microsoft.com/office/drawing/2014/main" id="{F25EFA6D-6D2B-3792-81A9-250BDBFF122D}"/>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631816C9-2A90-D6C1-84C5-611542383BCB}"/>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0ADDAE41-7378-1545-9975-C495C8712807}" type="slidenum">
              <a:rPr lang="en-US" altLang="en-US"/>
              <a:pPr>
                <a:spcBef>
                  <a:spcPct val="0"/>
                </a:spcBef>
              </a:pPr>
              <a:t>28</a:t>
            </a:fld>
            <a:endParaRPr lang="en-US" altLang="en-US"/>
          </a:p>
        </p:txBody>
      </p:sp>
      <p:sp>
        <p:nvSpPr>
          <p:cNvPr id="36867" name="Rectangle 2">
            <a:extLst>
              <a:ext uri="{FF2B5EF4-FFF2-40B4-BE49-F238E27FC236}">
                <a16:creationId xmlns:a16="http://schemas.microsoft.com/office/drawing/2014/main" id="{F2D8C1D0-5441-DC50-85F6-EB2BCABB2858}"/>
              </a:ext>
            </a:extLst>
          </p:cNvPr>
          <p:cNvSpPr>
            <a:spLocks noGrp="1" noRot="1" noChangeAspect="1" noChangeArrowheads="1" noTextEdit="1"/>
          </p:cNvSpPr>
          <p:nvPr>
            <p:ph type="sldImg"/>
          </p:nvPr>
        </p:nvSpPr>
        <p:spPr>
          <a:xfrm>
            <a:off x="381000" y="685800"/>
            <a:ext cx="6096000" cy="3429000"/>
          </a:xfrm>
          <a:ln/>
        </p:spPr>
      </p:sp>
      <p:sp>
        <p:nvSpPr>
          <p:cNvPr id="36868" name="Rectangle 3">
            <a:extLst>
              <a:ext uri="{FF2B5EF4-FFF2-40B4-BE49-F238E27FC236}">
                <a16:creationId xmlns:a16="http://schemas.microsoft.com/office/drawing/2014/main" id="{24F34D82-C55E-E029-425F-41C889D06FCD}"/>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6DBFE666-7440-8303-314C-7E2F4728C168}"/>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DF9CD58E-F179-064B-85D5-75EA581FDA1E}" type="slidenum">
              <a:rPr lang="en-US" altLang="en-US"/>
              <a:pPr>
                <a:spcBef>
                  <a:spcPct val="0"/>
                </a:spcBef>
              </a:pPr>
              <a:t>29</a:t>
            </a:fld>
            <a:endParaRPr lang="en-US" altLang="en-US"/>
          </a:p>
        </p:txBody>
      </p:sp>
      <p:sp>
        <p:nvSpPr>
          <p:cNvPr id="38915" name="Rectangle 2">
            <a:extLst>
              <a:ext uri="{FF2B5EF4-FFF2-40B4-BE49-F238E27FC236}">
                <a16:creationId xmlns:a16="http://schemas.microsoft.com/office/drawing/2014/main" id="{B4AE4360-4CF0-1639-C636-481573C8E50B}"/>
              </a:ext>
            </a:extLst>
          </p:cNvPr>
          <p:cNvSpPr>
            <a:spLocks noGrp="1" noRot="1" noChangeAspect="1" noChangeArrowheads="1" noTextEdit="1"/>
          </p:cNvSpPr>
          <p:nvPr>
            <p:ph type="sldImg"/>
          </p:nvPr>
        </p:nvSpPr>
        <p:spPr>
          <a:xfrm>
            <a:off x="381000" y="685800"/>
            <a:ext cx="6096000" cy="3429000"/>
          </a:xfrm>
          <a:ln/>
        </p:spPr>
      </p:sp>
      <p:sp>
        <p:nvSpPr>
          <p:cNvPr id="38916" name="Rectangle 3">
            <a:extLst>
              <a:ext uri="{FF2B5EF4-FFF2-40B4-BE49-F238E27FC236}">
                <a16:creationId xmlns:a16="http://schemas.microsoft.com/office/drawing/2014/main" id="{5B3E44CA-C0ED-2CC3-90E2-F10EF61501D4}"/>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A3FF9CF9-03D9-9D43-85B6-602351508679}"/>
              </a:ext>
            </a:extLst>
          </p:cNvPr>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044C8D4-C0E2-EF4D-B462-CED539E0BDCD}" type="slidenum">
              <a:rPr lang="en-US" altLang="en-US"/>
              <a:pPr>
                <a:spcBef>
                  <a:spcPct val="0"/>
                </a:spcBef>
              </a:pPr>
              <a:t>33</a:t>
            </a:fld>
            <a:endParaRPr lang="en-US" altLang="en-US"/>
          </a:p>
        </p:txBody>
      </p:sp>
      <p:sp>
        <p:nvSpPr>
          <p:cNvPr id="45059" name="Rectangle 2">
            <a:extLst>
              <a:ext uri="{FF2B5EF4-FFF2-40B4-BE49-F238E27FC236}">
                <a16:creationId xmlns:a16="http://schemas.microsoft.com/office/drawing/2014/main" id="{E5D4E17C-2B15-9C96-0F56-44AAEDAA96C5}"/>
              </a:ext>
            </a:extLst>
          </p:cNvPr>
          <p:cNvSpPr>
            <a:spLocks noGrp="1" noRot="1" noChangeAspect="1" noChangeArrowheads="1" noTextEdit="1"/>
          </p:cNvSpPr>
          <p:nvPr>
            <p:ph type="sldImg"/>
          </p:nvPr>
        </p:nvSpPr>
        <p:spPr>
          <a:xfrm>
            <a:off x="381000" y="685800"/>
            <a:ext cx="6096000" cy="3429000"/>
          </a:xfrm>
          <a:ln/>
        </p:spPr>
      </p:sp>
      <p:sp>
        <p:nvSpPr>
          <p:cNvPr id="45060" name="Rectangle 3">
            <a:extLst>
              <a:ext uri="{FF2B5EF4-FFF2-40B4-BE49-F238E27FC236}">
                <a16:creationId xmlns:a16="http://schemas.microsoft.com/office/drawing/2014/main" id="{C073360F-85DC-F75C-36C1-B2028D8F3CAA}"/>
              </a:ext>
            </a:extLst>
          </p:cNvPr>
          <p:cNvSpPr>
            <a:spLocks noGrp="1" noChangeArrowheads="1"/>
          </p:cNvSpPr>
          <p:nvPr>
            <p:ph type="body" idx="1"/>
          </p:nvPr>
        </p:nvSpPr>
        <p:spPr>
          <a:noFill/>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126b610265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126b610265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52fc3a8986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52fc3a8986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34526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152fc3a8986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152fc3a8986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152fc3a8986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152fc3a8986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152fc3a8986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52fc3a8986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52fc3a8986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152fc3a8986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152fc3a8986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152fc3a8986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Shafi</a:t>
            </a:r>
            <a:r>
              <a:rPr lang="en" dirty="0"/>
              <a:t> and Silvio won 2012 Turing award for probabilistic encryption, proving the need for randomization, laying foundations for modern cryptography and much stronger guarantees</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52fc3a8986_0_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52fc3a8986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152fc3a8986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152fc3a8986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52fc3a8986_0_5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52fc3a8986_0_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g152fc3a8986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 name="Google Shape;990;g152fc3a8986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126b610265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126b610265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52fc3a8986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52fc3a8986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152fc3a8986_0_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152fc3a8986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152fc3a8986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152fc3a8986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52fc3a8986_0_6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52fc3a8986_0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g152fc3a8986_0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 name="Google Shape;1052;g152fc3a8986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152fc3a8986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152fc3a8986_0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152fc3a8986_0_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152fc3a8986_0_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Ask students if they can produce the decryption equation before showing it to them</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152fc3a8986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152fc3a8986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52fc3a8986_0_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52fc3a8986_0_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152fc3a8986_0_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 name="Google Shape;1104;g152fc3a8986_0_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126b610265_0_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126b610265_0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152fc3a8986_0_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152fc3a8986_0_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52fc3a8986_0_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52fc3a8986_0_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158228f6e6f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158228f6e6f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158228f6e6f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158228f6e6f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158228f6e6f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158228f6e6f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58228f6e6f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58228f6e6f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158228f6e6f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158228f6e6f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158228f6e6f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158228f6e6f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158228f6e6f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158228f6e6f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158228f6e6f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158228f6e6f_2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126b610265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126b610265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158228f6e6f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158228f6e6f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58228f6e6f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158228f6e6f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152fc3a8986_0_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152fc3a8986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158228f6e6f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158228f6e6f_2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158228f6e6f_2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158228f6e6f_2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58228f6e6f_2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58228f6e6f_2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126b61026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126b61026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126b610265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126b610265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Passive attacker versus Active attacker</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126b610265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126b610265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600"/>
              <a:buNone/>
              <a:defRPr sz="3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r>
              <a:rPr lang="en"/>
              <a:t>#</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 Optional">
  <p:cSld name="TITLE_AND_TWO_COLUMNS_1">
    <p:bg>
      <p:bgPr>
        <a:solidFill>
          <a:srgbClr val="A4C2F4"/>
        </a:solidFill>
        <a:effectLst/>
      </p:bgPr>
    </p:bg>
    <p:spTree>
      <p:nvGrpSpPr>
        <p:cNvPr id="1" name="Shape 45"/>
        <p:cNvGrpSpPr/>
        <p:nvPr/>
      </p:nvGrpSpPr>
      <p:grpSpPr>
        <a:xfrm>
          <a:off x="0" y="0"/>
          <a:ext cx="0" cy="0"/>
          <a:chOff x="0" y="0"/>
          <a:chExt cx="0" cy="0"/>
        </a:xfrm>
      </p:grpSpPr>
      <p:sp>
        <p:nvSpPr>
          <p:cNvPr id="46" name="Google Shape;46;p1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1"/>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9" name="Google Shape;49;p11"/>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 Optional">
  <p:cSld name="TITLE_ONLY_1">
    <p:bg>
      <p:bgPr>
        <a:solidFill>
          <a:srgbClr val="A4C2F4"/>
        </a:solidFill>
        <a:effectLst/>
      </p:bgPr>
    </p:bg>
    <p:spTree>
      <p:nvGrpSpPr>
        <p:cNvPr id="1" name="Shape 50"/>
        <p:cNvGrpSpPr/>
        <p:nvPr/>
      </p:nvGrpSpPr>
      <p:grpSpPr>
        <a:xfrm>
          <a:off x="0" y="0"/>
          <a:ext cx="0" cy="0"/>
          <a:chOff x="0" y="0"/>
          <a:chExt cx="0" cy="0"/>
        </a:xfrm>
      </p:grpSpPr>
      <p:sp>
        <p:nvSpPr>
          <p:cNvPr id="51" name="Google Shape;51;p1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 Optional">
  <p:cSld name="ONE_COLUMN_TEXT_1">
    <p:bg>
      <p:bgPr>
        <a:solidFill>
          <a:srgbClr val="A4C2F4"/>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half body">
  <p:cSld name="TITLE_AND_BODY_2">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63" name="Google Shape;6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4" name="Google Shape;64;p15"/>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sz="2000" baseline="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half body - Optional">
  <p:cSld name="ONE_COLUMN_TEXT_1_1">
    <p:bg>
      <p:bgPr>
        <a:solidFill>
          <a:srgbClr val="A4C2F4"/>
        </a:solidFill>
        <a:effectLst/>
      </p:bgPr>
    </p:bg>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6"/>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8A2CF036-03F9-D9CB-C54A-A8DF3CF95612}"/>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D71C695E-7A45-C69A-356B-58C612B00787}"/>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DDAE4ACD-BC42-8686-3883-282B283D6778}"/>
              </a:ext>
            </a:extLst>
          </p:cNvPr>
          <p:cNvSpPr>
            <a:spLocks noGrp="1" noChangeArrowheads="1"/>
          </p:cNvSpPr>
          <p:nvPr>
            <p:ph type="sldNum" sz="quarter" idx="12"/>
          </p:nvPr>
        </p:nvSpPr>
        <p:spPr>
          <a:ln/>
        </p:spPr>
        <p:txBody>
          <a:bodyPr/>
          <a:lstStyle>
            <a:lvl1pPr>
              <a:defRPr/>
            </a:lvl1pPr>
          </a:lstStyle>
          <a:p>
            <a:fld id="{9DCE2E54-22D5-1445-8BC1-DEE9C38A6338}" type="slidenum">
              <a:rPr lang="en-US" altLang="en-US"/>
              <a:pPr/>
              <a:t>‹#›</a:t>
            </a:fld>
            <a:endParaRPr lang="en-US" altLang="en-US"/>
          </a:p>
        </p:txBody>
      </p:sp>
    </p:spTree>
    <p:extLst>
      <p:ext uri="{BB962C8B-B14F-4D97-AF65-F5344CB8AC3E}">
        <p14:creationId xmlns:p14="http://schemas.microsoft.com/office/powerpoint/2010/main" val="3157340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20" name="Google Shape;20;p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sz="2000" baseline="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dirty="0"/>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5"/>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 name="Google Shape;26;p5"/>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33" name="Google Shape;33;p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USTOM">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dirty="0"/>
          </a:p>
        </p:txBody>
      </p:sp>
      <p:sp>
        <p:nvSpPr>
          <p:cNvPr id="36" name="Google Shape;36;p8"/>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 Optional">
  <p:cSld name="SECTION_HEADER_1">
    <p:bg>
      <p:bgPr>
        <a:solidFill>
          <a:srgbClr val="A4C2F4"/>
        </a:soli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 Optional">
  <p:cSld name="TITLE_AND_BODY_1">
    <p:bg>
      <p:bgPr>
        <a:solidFill>
          <a:srgbClr val="A4C2F4"/>
        </a:solid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2700" y="27087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198500" y="124682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1"/>
              </a:buClr>
              <a:buSzPts val="1800"/>
              <a:buChar char="●"/>
              <a:defRPr sz="18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0" name="Google Shape;10;p1"/>
          <p:cNvSpPr/>
          <p:nvPr/>
        </p:nvSpPr>
        <p:spPr>
          <a:xfrm>
            <a:off x="7628700" y="1017725"/>
            <a:ext cx="1515300" cy="11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600" b="1">
                <a:solidFill>
                  <a:srgbClr val="FFFFFF"/>
                </a:solidFill>
              </a:rPr>
              <a:t>Fall 2022</a:t>
            </a:r>
            <a:endParaRPr sz="600" b="1">
              <a:solidFill>
                <a:srgbClr val="FFFFFF"/>
              </a:solidFill>
            </a:endParaRPr>
          </a:p>
        </p:txBody>
      </p:sp>
      <p:sp>
        <p:nvSpPr>
          <p:cNvPr id="2" name="Google Shape;9;p1">
            <a:extLst>
              <a:ext uri="{FF2B5EF4-FFF2-40B4-BE49-F238E27FC236}">
                <a16:creationId xmlns:a16="http://schemas.microsoft.com/office/drawing/2014/main" id="{17BF1608-36E0-D920-37D4-F357E5D7A135}"/>
              </a:ext>
            </a:extLst>
          </p:cNvPr>
          <p:cNvSpPr/>
          <p:nvPr userDrawn="1"/>
        </p:nvSpPr>
        <p:spPr>
          <a:xfrm>
            <a:off x="0" y="879679"/>
            <a:ext cx="9144000" cy="276092"/>
          </a:xfrm>
          <a:prstGeom prst="rect">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lt1"/>
                </a:solidFill>
              </a:rPr>
              <a:t>ITIS 6200 / 8200</a:t>
            </a:r>
            <a:endParaRPr sz="1200" b="1" dirty="0">
              <a:solidFill>
                <a:schemeClr val="lt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500" b="0" i="0" u="none" strike="noStrike" cap="none" baseline="0">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000" b="0" i="0" u="none" strike="noStrike" cap="none" baseline="0">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8.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9.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5.xml"/><Relationship Id="rId1" Type="http://schemas.openxmlformats.org/officeDocument/2006/relationships/slideLayout" Target="../slideLayouts/slideLayout1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7"/>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Intro to Cryptography</a:t>
            </a:r>
            <a:endParaRPr/>
          </a:p>
        </p:txBody>
      </p:sp>
      <p:sp>
        <p:nvSpPr>
          <p:cNvPr id="74" name="Google Shape;74;p17"/>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a:t>ITIS 6200/8200 Fall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Keys</a:t>
            </a:r>
            <a:endParaRPr/>
          </a:p>
        </p:txBody>
      </p:sp>
      <p:sp>
        <p:nvSpPr>
          <p:cNvPr id="380" name="Google Shape;380;p49"/>
          <p:cNvSpPr txBox="1">
            <a:spLocks noGrp="1"/>
          </p:cNvSpPr>
          <p:nvPr>
            <p:ph type="body" idx="1"/>
          </p:nvPr>
        </p:nvSpPr>
        <p:spPr>
          <a:xfrm>
            <a:off x="198500" y="1246824"/>
            <a:ext cx="8146430" cy="3539359"/>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t>The most basic building block of any cryptographic scheme: The </a:t>
            </a:r>
            <a:r>
              <a:rPr lang="en" sz="2000" b="1" dirty="0"/>
              <a:t>key</a:t>
            </a:r>
            <a:endParaRPr sz="2000" b="1" dirty="0"/>
          </a:p>
          <a:p>
            <a:pPr marL="457200" lvl="0" indent="-342900" algn="l" rtl="0">
              <a:spcBef>
                <a:spcPts val="0"/>
              </a:spcBef>
              <a:spcAft>
                <a:spcPts val="0"/>
              </a:spcAft>
              <a:buSzPts val="1800"/>
              <a:buChar char="●"/>
            </a:pPr>
            <a:r>
              <a:rPr lang="en" sz="2000" dirty="0"/>
              <a:t>We can use the key in our algorithms to secure messages</a:t>
            </a:r>
            <a:endParaRPr sz="2000" dirty="0"/>
          </a:p>
          <a:p>
            <a:pPr marL="457200" lvl="0" indent="-342900" algn="l" rtl="0">
              <a:spcBef>
                <a:spcPts val="0"/>
              </a:spcBef>
              <a:spcAft>
                <a:spcPts val="0"/>
              </a:spcAft>
              <a:buSzPts val="1800"/>
              <a:buChar char="●"/>
            </a:pPr>
            <a:r>
              <a:rPr lang="en" sz="2000" dirty="0"/>
              <a:t>Two models of keys:</a:t>
            </a:r>
            <a:endParaRPr sz="2000" dirty="0"/>
          </a:p>
          <a:p>
            <a:pPr marL="914400" lvl="1" indent="-317500" algn="l" rtl="0">
              <a:spcBef>
                <a:spcPts val="0"/>
              </a:spcBef>
              <a:spcAft>
                <a:spcPts val="0"/>
              </a:spcAft>
              <a:buSzPts val="1400"/>
              <a:buChar char="○"/>
            </a:pPr>
            <a:r>
              <a:rPr lang="en" sz="1600" b="1" dirty="0"/>
              <a:t>Symmetric key model</a:t>
            </a:r>
            <a:r>
              <a:rPr lang="en" sz="1600" dirty="0"/>
              <a:t>: Alice and Bob both know the value of the same secret key.</a:t>
            </a:r>
          </a:p>
          <a:p>
            <a:pPr lvl="2"/>
            <a:r>
              <a:rPr lang="en" sz="1600" dirty="0"/>
              <a:t>Example: AES encryption</a:t>
            </a:r>
            <a:endParaRPr sz="1600" dirty="0"/>
          </a:p>
          <a:p>
            <a:pPr marL="914400" lvl="1" indent="-317500" algn="l" rtl="0">
              <a:spcBef>
                <a:spcPts val="0"/>
              </a:spcBef>
              <a:spcAft>
                <a:spcPts val="0"/>
              </a:spcAft>
              <a:buSzPts val="1400"/>
              <a:buChar char="○"/>
            </a:pPr>
            <a:r>
              <a:rPr lang="en" sz="1600" b="1" dirty="0"/>
              <a:t>Asymmetric key model</a:t>
            </a:r>
            <a:r>
              <a:rPr lang="en" sz="1600" dirty="0"/>
              <a:t>: Everybody has two keys, a secret key and a public key.</a:t>
            </a:r>
            <a:endParaRPr sz="1600" dirty="0"/>
          </a:p>
          <a:p>
            <a:pPr marL="1371600" lvl="2" indent="-317500" algn="l" rtl="0">
              <a:spcBef>
                <a:spcPts val="0"/>
              </a:spcBef>
              <a:spcAft>
                <a:spcPts val="0"/>
              </a:spcAft>
              <a:buSzPts val="1400"/>
              <a:buChar char="■"/>
            </a:pPr>
            <a:r>
              <a:rPr lang="en" sz="1600" dirty="0"/>
              <a:t>Example: RSA encryption</a:t>
            </a:r>
            <a:endParaRPr sz="1600" dirty="0"/>
          </a:p>
        </p:txBody>
      </p:sp>
      <p:sp>
        <p:nvSpPr>
          <p:cNvPr id="381" name="Google Shape;381;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5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This principle is closely related to Shannon’s Maxim</a:t>
            </a:r>
            <a:endParaRPr dirty="0"/>
          </a:p>
          <a:p>
            <a:pPr marL="914400" lvl="1" indent="-317500" algn="l" rtl="0">
              <a:spcBef>
                <a:spcPts val="0"/>
              </a:spcBef>
              <a:spcAft>
                <a:spcPts val="0"/>
              </a:spcAft>
              <a:buSzPts val="1400"/>
              <a:buChar char="○"/>
            </a:pPr>
            <a:r>
              <a:rPr lang="en" dirty="0"/>
              <a:t>Don’t use security through obscurity. Assume the attacker knows the system.</a:t>
            </a:r>
            <a:endParaRPr dirty="0"/>
          </a:p>
          <a:p>
            <a:pPr marL="457200" lvl="0" indent="-342900" algn="l" rtl="0">
              <a:spcBef>
                <a:spcPts val="0"/>
              </a:spcBef>
              <a:spcAft>
                <a:spcPts val="0"/>
              </a:spcAft>
              <a:buSzPts val="1800"/>
              <a:buChar char="●"/>
            </a:pPr>
            <a:r>
              <a:rPr lang="en" dirty="0" err="1"/>
              <a:t>Kerckhoff’s</a:t>
            </a:r>
            <a:r>
              <a:rPr lang="en" dirty="0"/>
              <a:t> principle says:</a:t>
            </a:r>
            <a:endParaRPr dirty="0"/>
          </a:p>
          <a:p>
            <a:pPr marL="914400" lvl="1" indent="-317500" algn="l" rtl="0">
              <a:spcBef>
                <a:spcPts val="0"/>
              </a:spcBef>
              <a:spcAft>
                <a:spcPts val="0"/>
              </a:spcAft>
              <a:buSzPts val="1400"/>
              <a:buChar char="○"/>
            </a:pPr>
            <a:r>
              <a:rPr lang="en" dirty="0"/>
              <a:t>Cryptosystems should remain secure even when the attacker knows all internal details of the system</a:t>
            </a:r>
            <a:endParaRPr dirty="0"/>
          </a:p>
          <a:p>
            <a:pPr marL="914400" lvl="1" indent="-317500" algn="l" rtl="0">
              <a:spcBef>
                <a:spcPts val="0"/>
              </a:spcBef>
              <a:spcAft>
                <a:spcPts val="0"/>
              </a:spcAft>
              <a:buSzPts val="1400"/>
              <a:buChar char="○"/>
            </a:pPr>
            <a:r>
              <a:rPr lang="en" dirty="0"/>
              <a:t>The key should be the only thing that must be kept secret</a:t>
            </a:r>
            <a:endParaRPr dirty="0"/>
          </a:p>
          <a:p>
            <a:pPr marL="914400" lvl="1" indent="-317500" algn="l" rtl="0">
              <a:spcBef>
                <a:spcPts val="0"/>
              </a:spcBef>
              <a:spcAft>
                <a:spcPts val="0"/>
              </a:spcAft>
              <a:buSzPts val="1400"/>
              <a:buChar char="○"/>
            </a:pPr>
            <a:r>
              <a:rPr lang="en" dirty="0"/>
              <a:t>The system should be designed to make it easy to change keys that are leaked (or suspected to be leaked)</a:t>
            </a:r>
            <a:endParaRPr dirty="0"/>
          </a:p>
          <a:p>
            <a:pPr marL="1371600" lvl="2" indent="-317500" algn="l" rtl="0">
              <a:spcBef>
                <a:spcPts val="0"/>
              </a:spcBef>
              <a:spcAft>
                <a:spcPts val="0"/>
              </a:spcAft>
              <a:buSzPts val="1400"/>
              <a:buChar char="■"/>
            </a:pPr>
            <a:r>
              <a:rPr lang="en" dirty="0"/>
              <a:t>If your secrets are leaked, it is usually a lot easier to change the key than to replace every instance of the running software</a:t>
            </a:r>
            <a:endParaRPr dirty="0"/>
          </a:p>
          <a:p>
            <a:pPr marL="457200" lvl="0" indent="-342900" algn="l" rtl="0">
              <a:spcBef>
                <a:spcPts val="0"/>
              </a:spcBef>
              <a:spcAft>
                <a:spcPts val="0"/>
              </a:spcAft>
              <a:buSzPts val="1800"/>
              <a:buChar char="●"/>
            </a:pPr>
            <a:r>
              <a:rPr lang="en" dirty="0"/>
              <a:t>Our assumption: The attacker knows all the algorithms we use. The only information the attacker is missing is the secret key(s).</a:t>
            </a:r>
            <a:endParaRPr dirty="0"/>
          </a:p>
        </p:txBody>
      </p:sp>
      <p:sp>
        <p:nvSpPr>
          <p:cNvPr id="388" name="Google Shape;388;p5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Kerckhoff’s Principle</a:t>
            </a:r>
            <a:endParaRPr/>
          </a:p>
        </p:txBody>
      </p:sp>
      <p:sp>
        <p:nvSpPr>
          <p:cNvPr id="389" name="Google Shape;389;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51"/>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1"/>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Confidentiality</a:t>
            </a:r>
            <a:endParaRPr/>
          </a:p>
        </p:txBody>
      </p:sp>
      <p:sp>
        <p:nvSpPr>
          <p:cNvPr id="397" name="Google Shape;397;p51"/>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b="1" dirty="0"/>
              <a:t>Confidentiality</a:t>
            </a:r>
            <a:r>
              <a:rPr lang="en" dirty="0"/>
              <a:t>: An adversary cannot </a:t>
            </a:r>
            <a:r>
              <a:rPr lang="en" i="1" dirty="0"/>
              <a:t>read</a:t>
            </a:r>
            <a:r>
              <a:rPr lang="en" dirty="0"/>
              <a:t> our messages.</a:t>
            </a:r>
            <a:endParaRPr dirty="0"/>
          </a:p>
          <a:p>
            <a:pPr marL="457200" lvl="0" indent="-342900" algn="l" rtl="0">
              <a:spcBef>
                <a:spcPts val="0"/>
              </a:spcBef>
              <a:spcAft>
                <a:spcPts val="0"/>
              </a:spcAft>
              <a:buSzPts val="1800"/>
              <a:buChar char="●"/>
            </a:pPr>
            <a:r>
              <a:rPr lang="en" dirty="0"/>
              <a:t>Analogy: Locking and unlocking the message</a:t>
            </a:r>
            <a:endParaRPr dirty="0"/>
          </a:p>
          <a:p>
            <a:pPr marL="914400" lvl="1" indent="-317500" algn="l" rtl="0">
              <a:spcBef>
                <a:spcPts val="0"/>
              </a:spcBef>
              <a:spcAft>
                <a:spcPts val="0"/>
              </a:spcAft>
              <a:buSzPts val="1400"/>
              <a:buChar char="○"/>
            </a:pPr>
            <a:r>
              <a:rPr lang="en" dirty="0"/>
              <a:t>Alice uses the key to lock the message in a box</a:t>
            </a:r>
            <a:endParaRPr dirty="0"/>
          </a:p>
          <a:p>
            <a:pPr marL="914400" lvl="1" indent="-317500" algn="l" rtl="0">
              <a:spcBef>
                <a:spcPts val="0"/>
              </a:spcBef>
              <a:spcAft>
                <a:spcPts val="0"/>
              </a:spcAft>
              <a:buSzPts val="1400"/>
              <a:buChar char="○"/>
            </a:pPr>
            <a:r>
              <a:rPr lang="en" dirty="0"/>
              <a:t>Alice sends the message (locked in the box) over the insecure channel</a:t>
            </a:r>
            <a:endParaRPr dirty="0"/>
          </a:p>
          <a:p>
            <a:pPr marL="914400" lvl="1" indent="-317500" algn="l" rtl="0">
              <a:spcBef>
                <a:spcPts val="0"/>
              </a:spcBef>
              <a:spcAft>
                <a:spcPts val="0"/>
              </a:spcAft>
              <a:buSzPts val="1400"/>
              <a:buChar char="○"/>
            </a:pPr>
            <a:r>
              <a:rPr lang="en" dirty="0"/>
              <a:t>Eve sees the locked box, but cannot access the message without the key</a:t>
            </a:r>
            <a:endParaRPr dirty="0"/>
          </a:p>
          <a:p>
            <a:pPr marL="914400" lvl="1" indent="-317500" algn="l" rtl="0">
              <a:spcBef>
                <a:spcPts val="0"/>
              </a:spcBef>
              <a:spcAft>
                <a:spcPts val="0"/>
              </a:spcAft>
              <a:buSzPts val="1400"/>
              <a:buChar char="○"/>
            </a:pPr>
            <a:r>
              <a:rPr lang="en" dirty="0"/>
              <a:t>Bob receives the message (locked in the box) and uses the key to unlock the message</a:t>
            </a:r>
            <a:endParaRPr dirty="0"/>
          </a:p>
        </p:txBody>
      </p:sp>
      <p:sp>
        <p:nvSpPr>
          <p:cNvPr id="398" name="Google Shape;398;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399" name="Google Shape;399;p51"/>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sp>
        <p:nvSpPr>
          <p:cNvPr id="400" name="Google Shape;400;p51"/>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01" name="Google Shape;401;p51"/>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Lock</a:t>
            </a:r>
            <a:endParaRPr/>
          </a:p>
        </p:txBody>
      </p:sp>
      <p:cxnSp>
        <p:nvCxnSpPr>
          <p:cNvPr id="402" name="Google Shape;402;p51"/>
          <p:cNvCxnSpPr>
            <a:stCxn id="400" idx="2"/>
            <a:endCxn id="401"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403" name="Google Shape;403;p51"/>
          <p:cNvCxnSpPr>
            <a:endCxn id="401"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04" name="Google Shape;404;p51"/>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 in locked box</a:t>
            </a:r>
            <a:endParaRPr/>
          </a:p>
        </p:txBody>
      </p:sp>
      <p:cxnSp>
        <p:nvCxnSpPr>
          <p:cNvPr id="405" name="Google Shape;405;p51"/>
          <p:cNvCxnSpPr>
            <a:stCxn id="401" idx="3"/>
            <a:endCxn id="404"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406" name="Google Shape;406;p51"/>
          <p:cNvCxnSpPr>
            <a:stCxn id="404" idx="3"/>
            <a:endCxn id="407"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08" name="Google Shape;408;p51"/>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07" name="Google Shape;407;p51"/>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Unlock</a:t>
            </a:r>
            <a:endParaRPr/>
          </a:p>
        </p:txBody>
      </p:sp>
      <p:cxnSp>
        <p:nvCxnSpPr>
          <p:cNvPr id="409" name="Google Shape;409;p51"/>
          <p:cNvCxnSpPr>
            <a:stCxn id="408" idx="2"/>
            <a:endCxn id="407"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410" name="Google Shape;410;p51"/>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411" name="Google Shape;411;p51"/>
          <p:cNvCxnSpPr>
            <a:stCxn id="407" idx="3"/>
            <a:endCxn id="410"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412" name="Google Shape;412;p51"/>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413" name="Google Shape;413;p51"/>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414" name="Google Shape;414;p51"/>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9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9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5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Confidentiality</a:t>
            </a:r>
            <a:endParaRPr/>
          </a:p>
        </p:txBody>
      </p:sp>
      <p:sp>
        <p:nvSpPr>
          <p:cNvPr id="420" name="Google Shape;420;p52"/>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Schemes provide confidentiality by </a:t>
            </a:r>
            <a:r>
              <a:rPr lang="en" b="1"/>
              <a:t>encrypting</a:t>
            </a:r>
            <a:r>
              <a:rPr lang="en"/>
              <a:t> messages</a:t>
            </a:r>
            <a:endParaRPr/>
          </a:p>
          <a:p>
            <a:pPr marL="914400" lvl="1" indent="-317500" algn="l" rtl="0">
              <a:spcBef>
                <a:spcPts val="0"/>
              </a:spcBef>
              <a:spcAft>
                <a:spcPts val="0"/>
              </a:spcAft>
              <a:buSzPts val="1400"/>
              <a:buChar char="○"/>
            </a:pPr>
            <a:r>
              <a:rPr lang="en"/>
              <a:t>Alice uses the key to </a:t>
            </a:r>
            <a:r>
              <a:rPr lang="en" b="1"/>
              <a:t>encrypt </a:t>
            </a:r>
            <a:r>
              <a:rPr lang="en"/>
              <a:t>the message: Change the message into a scrambled form</a:t>
            </a:r>
            <a:endParaRPr/>
          </a:p>
          <a:p>
            <a:pPr marL="914400" lvl="1" indent="-317500" algn="l" rtl="0">
              <a:spcBef>
                <a:spcPts val="0"/>
              </a:spcBef>
              <a:spcAft>
                <a:spcPts val="0"/>
              </a:spcAft>
              <a:buSzPts val="1400"/>
              <a:buChar char="○"/>
            </a:pPr>
            <a:r>
              <a:rPr lang="en"/>
              <a:t>Alice sends the encrypted message over the insecure channel</a:t>
            </a:r>
            <a:endParaRPr/>
          </a:p>
          <a:p>
            <a:pPr marL="914400" lvl="1" indent="-317500" algn="l" rtl="0">
              <a:spcBef>
                <a:spcPts val="0"/>
              </a:spcBef>
              <a:spcAft>
                <a:spcPts val="0"/>
              </a:spcAft>
              <a:buSzPts val="1400"/>
              <a:buChar char="○"/>
            </a:pPr>
            <a:r>
              <a:rPr lang="en"/>
              <a:t>Eve sees the encrypted message, but cannot figure out the original message without the key</a:t>
            </a:r>
            <a:endParaRPr/>
          </a:p>
          <a:p>
            <a:pPr marL="914400" lvl="1" indent="-317500" algn="l" rtl="0">
              <a:spcBef>
                <a:spcPts val="0"/>
              </a:spcBef>
              <a:spcAft>
                <a:spcPts val="0"/>
              </a:spcAft>
              <a:buSzPts val="1400"/>
              <a:buChar char="○"/>
            </a:pPr>
            <a:r>
              <a:rPr lang="en"/>
              <a:t>Bob receives the encrypted message and uses the key to </a:t>
            </a:r>
            <a:r>
              <a:rPr lang="en" b="1"/>
              <a:t>decrypt</a:t>
            </a:r>
            <a:r>
              <a:rPr lang="en"/>
              <a:t> the message back into its original form</a:t>
            </a:r>
            <a:endParaRPr/>
          </a:p>
        </p:txBody>
      </p:sp>
      <p:sp>
        <p:nvSpPr>
          <p:cNvPr id="421" name="Google Shape;421;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422" name="Google Shape;422;p52"/>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2"/>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2"/>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sp>
        <p:nvSpPr>
          <p:cNvPr id="425" name="Google Shape;425;p52"/>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26" name="Google Shape;426;p52"/>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 Algorithm</a:t>
            </a:r>
            <a:endParaRPr/>
          </a:p>
        </p:txBody>
      </p:sp>
      <p:cxnSp>
        <p:nvCxnSpPr>
          <p:cNvPr id="427" name="Google Shape;427;p52"/>
          <p:cNvCxnSpPr>
            <a:stCxn id="425" idx="2"/>
            <a:endCxn id="426"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428" name="Google Shape;428;p52"/>
          <p:cNvCxnSpPr>
            <a:endCxn id="426"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29" name="Google Shape;429;p52"/>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Encrypted Message</a:t>
            </a:r>
            <a:endParaRPr/>
          </a:p>
        </p:txBody>
      </p:sp>
      <p:cxnSp>
        <p:nvCxnSpPr>
          <p:cNvPr id="430" name="Google Shape;430;p52"/>
          <p:cNvCxnSpPr>
            <a:stCxn id="426" idx="3"/>
            <a:endCxn id="429"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431" name="Google Shape;431;p52"/>
          <p:cNvCxnSpPr>
            <a:stCxn id="429" idx="3"/>
            <a:endCxn id="432"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33" name="Google Shape;433;p52"/>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32" name="Google Shape;432;p52"/>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 Algorithm</a:t>
            </a:r>
            <a:endParaRPr/>
          </a:p>
        </p:txBody>
      </p:sp>
      <p:cxnSp>
        <p:nvCxnSpPr>
          <p:cNvPr id="434" name="Google Shape;434;p52"/>
          <p:cNvCxnSpPr>
            <a:stCxn id="433" idx="2"/>
            <a:endCxn id="432"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435" name="Google Shape;435;p52"/>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436" name="Google Shape;436;p52"/>
          <p:cNvCxnSpPr>
            <a:stCxn id="432" idx="3"/>
            <a:endCxn id="435"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437" name="Google Shape;437;p52"/>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438" name="Google Shape;438;p52"/>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439" name="Google Shape;439;p52"/>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Confidentiality</a:t>
            </a:r>
            <a:endParaRPr/>
          </a:p>
        </p:txBody>
      </p:sp>
      <p:sp>
        <p:nvSpPr>
          <p:cNvPr id="445" name="Google Shape;445;p53"/>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b="1" dirty="0"/>
              <a:t>Plaintext</a:t>
            </a:r>
            <a:r>
              <a:rPr lang="en" dirty="0"/>
              <a:t>: The original message</a:t>
            </a:r>
            <a:endParaRPr dirty="0"/>
          </a:p>
          <a:p>
            <a:pPr marL="457200" lvl="0" indent="-342900" algn="l" rtl="0">
              <a:spcBef>
                <a:spcPts val="0"/>
              </a:spcBef>
              <a:spcAft>
                <a:spcPts val="0"/>
              </a:spcAft>
              <a:buSzPts val="1800"/>
              <a:buChar char="●"/>
            </a:pPr>
            <a:r>
              <a:rPr lang="en" b="1" dirty="0"/>
              <a:t>Ciphertext</a:t>
            </a:r>
            <a:r>
              <a:rPr lang="en" dirty="0"/>
              <a:t>: The encrypted message</a:t>
            </a:r>
            <a:endParaRPr dirty="0"/>
          </a:p>
        </p:txBody>
      </p:sp>
      <p:sp>
        <p:nvSpPr>
          <p:cNvPr id="446" name="Google Shape;446;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447" name="Google Shape;447;p53"/>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3"/>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3"/>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sp>
        <p:nvSpPr>
          <p:cNvPr id="450" name="Google Shape;450;p53"/>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51" name="Google Shape;451;p53"/>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 Algorithm</a:t>
            </a:r>
            <a:endParaRPr/>
          </a:p>
        </p:txBody>
      </p:sp>
      <p:cxnSp>
        <p:nvCxnSpPr>
          <p:cNvPr id="452" name="Google Shape;452;p53"/>
          <p:cNvCxnSpPr>
            <a:stCxn id="450" idx="2"/>
            <a:endCxn id="451"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453" name="Google Shape;453;p53"/>
          <p:cNvCxnSpPr>
            <a:endCxn id="451"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54" name="Google Shape;454;p53"/>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Ciphertext</a:t>
            </a:r>
            <a:endParaRPr/>
          </a:p>
        </p:txBody>
      </p:sp>
      <p:cxnSp>
        <p:nvCxnSpPr>
          <p:cNvPr id="455" name="Google Shape;455;p53"/>
          <p:cNvCxnSpPr>
            <a:stCxn id="451" idx="3"/>
            <a:endCxn id="454"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456" name="Google Shape;456;p53"/>
          <p:cNvCxnSpPr>
            <a:stCxn id="454" idx="3"/>
            <a:endCxn id="457"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58" name="Google Shape;458;p53"/>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57" name="Google Shape;457;p53"/>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 Algorithm</a:t>
            </a:r>
            <a:endParaRPr/>
          </a:p>
        </p:txBody>
      </p:sp>
      <p:cxnSp>
        <p:nvCxnSpPr>
          <p:cNvPr id="459" name="Google Shape;459;p53"/>
          <p:cNvCxnSpPr>
            <a:stCxn id="458" idx="2"/>
            <a:endCxn id="457"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460" name="Google Shape;460;p53"/>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cxnSp>
        <p:nvCxnSpPr>
          <p:cNvPr id="461" name="Google Shape;461;p53"/>
          <p:cNvCxnSpPr>
            <a:stCxn id="457" idx="3"/>
            <a:endCxn id="460"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462" name="Google Shape;462;p53"/>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463" name="Google Shape;463;p53"/>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464" name="Google Shape;464;p53"/>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54"/>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4"/>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Integrity (and Authenticity)</a:t>
            </a:r>
            <a:endParaRPr/>
          </a:p>
        </p:txBody>
      </p:sp>
      <p:sp>
        <p:nvSpPr>
          <p:cNvPr id="472" name="Google Shape;472;p54"/>
          <p:cNvSpPr txBox="1">
            <a:spLocks noGrp="1"/>
          </p:cNvSpPr>
          <p:nvPr>
            <p:ph type="body" idx="1"/>
          </p:nvPr>
        </p:nvSpPr>
        <p:spPr>
          <a:xfrm>
            <a:off x="198500" y="1246824"/>
            <a:ext cx="8615986" cy="1955875"/>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SzPct val="100000"/>
              <a:buChar char="●"/>
            </a:pPr>
            <a:r>
              <a:rPr lang="en" b="1" dirty="0"/>
              <a:t>Integrity</a:t>
            </a:r>
            <a:r>
              <a:rPr lang="en" dirty="0"/>
              <a:t>: An adversary cannot </a:t>
            </a:r>
            <a:r>
              <a:rPr lang="en" i="1" dirty="0"/>
              <a:t>change</a:t>
            </a:r>
            <a:r>
              <a:rPr lang="en" dirty="0"/>
              <a:t> our messages without being detected.</a:t>
            </a:r>
            <a:endParaRPr dirty="0"/>
          </a:p>
          <a:p>
            <a:pPr marL="457200" lvl="0" indent="-334327" algn="l" rtl="0">
              <a:spcBef>
                <a:spcPts val="0"/>
              </a:spcBef>
              <a:spcAft>
                <a:spcPts val="0"/>
              </a:spcAft>
              <a:buSzPct val="100000"/>
              <a:buChar char="●"/>
            </a:pPr>
            <a:r>
              <a:rPr lang="en" dirty="0"/>
              <a:t>Analogy: Adding a seal on the message</a:t>
            </a:r>
            <a:endParaRPr dirty="0"/>
          </a:p>
          <a:p>
            <a:pPr marL="914400" lvl="1" indent="-310832" algn="l" rtl="0">
              <a:spcBef>
                <a:spcPts val="0"/>
              </a:spcBef>
              <a:spcAft>
                <a:spcPts val="0"/>
              </a:spcAft>
              <a:buSzPct val="100000"/>
              <a:buChar char="○"/>
            </a:pPr>
            <a:r>
              <a:rPr lang="en" dirty="0"/>
              <a:t>Alice uses the key to add a special seal on the message (e.g. puts tape on the envelope)</a:t>
            </a:r>
            <a:endParaRPr dirty="0"/>
          </a:p>
          <a:p>
            <a:pPr marL="914400" lvl="1" indent="-310832" algn="l" rtl="0">
              <a:spcBef>
                <a:spcPts val="0"/>
              </a:spcBef>
              <a:spcAft>
                <a:spcPts val="0"/>
              </a:spcAft>
              <a:buSzPct val="100000"/>
              <a:buChar char="○"/>
            </a:pPr>
            <a:r>
              <a:rPr lang="en" dirty="0"/>
              <a:t>Alice sends the message and the seal over the insecure channel</a:t>
            </a:r>
            <a:endParaRPr dirty="0"/>
          </a:p>
          <a:p>
            <a:pPr marL="914400" lvl="1" indent="-310832" algn="l" rtl="0">
              <a:spcBef>
                <a:spcPts val="0"/>
              </a:spcBef>
              <a:spcAft>
                <a:spcPts val="0"/>
              </a:spcAft>
              <a:buSzPct val="100000"/>
              <a:buChar char="○"/>
            </a:pPr>
            <a:r>
              <a:rPr lang="en" dirty="0"/>
              <a:t>If Mallory tampers with the message, she’ll break the seal (e.g. break the tape on the envelope)</a:t>
            </a:r>
            <a:endParaRPr dirty="0"/>
          </a:p>
          <a:p>
            <a:pPr marL="914400" lvl="1" indent="-310832" algn="l" rtl="0">
              <a:spcBef>
                <a:spcPts val="0"/>
              </a:spcBef>
              <a:spcAft>
                <a:spcPts val="0"/>
              </a:spcAft>
              <a:buSzPct val="100000"/>
              <a:buChar char="○"/>
            </a:pPr>
            <a:r>
              <a:rPr lang="en" dirty="0"/>
              <a:t>Without the key, Mallory cannot create her own seal</a:t>
            </a:r>
            <a:endParaRPr dirty="0"/>
          </a:p>
          <a:p>
            <a:pPr marL="914400" lvl="1" indent="-310832" algn="l" rtl="0">
              <a:spcBef>
                <a:spcPts val="0"/>
              </a:spcBef>
              <a:spcAft>
                <a:spcPts val="0"/>
              </a:spcAft>
              <a:buSzPct val="100000"/>
              <a:buChar char="○"/>
            </a:pPr>
            <a:r>
              <a:rPr lang="en" dirty="0"/>
              <a:t>Bob receives the message and the seal and checks that the seal has not been broken</a:t>
            </a:r>
            <a:endParaRPr dirty="0"/>
          </a:p>
        </p:txBody>
      </p:sp>
      <p:sp>
        <p:nvSpPr>
          <p:cNvPr id="473" name="Google Shape;473;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474" name="Google Shape;474;p54"/>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sp>
        <p:nvSpPr>
          <p:cNvPr id="475" name="Google Shape;475;p54"/>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76" name="Google Shape;476;p54"/>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Create Seal</a:t>
            </a:r>
            <a:endParaRPr/>
          </a:p>
        </p:txBody>
      </p:sp>
      <p:cxnSp>
        <p:nvCxnSpPr>
          <p:cNvPr id="477" name="Google Shape;477;p54"/>
          <p:cNvCxnSpPr>
            <a:stCxn id="475" idx="2"/>
            <a:endCxn id="476"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478" name="Google Shape;478;p54"/>
          <p:cNvCxnSpPr>
            <a:endCxn id="476"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79" name="Google Shape;479;p54"/>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480" name="Google Shape;480;p54"/>
          <p:cNvCxnSpPr>
            <a:stCxn id="476" idx="3"/>
            <a:endCxn id="479"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481" name="Google Shape;481;p54"/>
          <p:cNvCxnSpPr>
            <a:stCxn id="479" idx="3"/>
            <a:endCxn id="482"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483" name="Google Shape;483;p54"/>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482" name="Google Shape;482;p54"/>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Check Seal</a:t>
            </a:r>
            <a:endParaRPr/>
          </a:p>
        </p:txBody>
      </p:sp>
      <p:cxnSp>
        <p:nvCxnSpPr>
          <p:cNvPr id="484" name="Google Shape;484;p54"/>
          <p:cNvCxnSpPr>
            <a:stCxn id="483" idx="2"/>
            <a:endCxn id="482"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485" name="Google Shape;485;p54"/>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486" name="Google Shape;486;p54"/>
          <p:cNvCxnSpPr>
            <a:stCxn id="482" idx="3"/>
            <a:endCxn id="485"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487" name="Google Shape;487;p54"/>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488" name="Google Shape;488;p54"/>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489" name="Google Shape;489;p54"/>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
        <p:nvSpPr>
          <p:cNvPr id="490" name="Google Shape;490;p54"/>
          <p:cNvSpPr/>
          <p:nvPr/>
        </p:nvSpPr>
        <p:spPr>
          <a:xfrm>
            <a:off x="3922500" y="4641800"/>
            <a:ext cx="1135200" cy="256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Seal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7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55"/>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5"/>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Integrity (and Authenticity)</a:t>
            </a:r>
            <a:endParaRPr/>
          </a:p>
        </p:txBody>
      </p:sp>
      <p:sp>
        <p:nvSpPr>
          <p:cNvPr id="498" name="Google Shape;498;p55"/>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dirty="0"/>
              <a:t>Schemes provide integrity by adding a </a:t>
            </a:r>
            <a:r>
              <a:rPr lang="en" b="1" dirty="0"/>
              <a:t>tag</a:t>
            </a:r>
            <a:r>
              <a:rPr lang="en" dirty="0"/>
              <a:t> or </a:t>
            </a:r>
            <a:r>
              <a:rPr lang="en" b="1" dirty="0"/>
              <a:t>signature</a:t>
            </a:r>
            <a:r>
              <a:rPr lang="en" dirty="0"/>
              <a:t> on messages</a:t>
            </a:r>
            <a:endParaRPr dirty="0"/>
          </a:p>
          <a:p>
            <a:pPr marL="914400" lvl="1" indent="-317500" algn="l" rtl="0">
              <a:spcBef>
                <a:spcPts val="0"/>
              </a:spcBef>
              <a:spcAft>
                <a:spcPts val="0"/>
              </a:spcAft>
              <a:buSzPts val="1400"/>
              <a:buChar char="○"/>
            </a:pPr>
            <a:r>
              <a:rPr lang="en" dirty="0"/>
              <a:t>Alice uses the key to generate a special tag for the message</a:t>
            </a:r>
            <a:endParaRPr dirty="0"/>
          </a:p>
          <a:p>
            <a:pPr marL="914400" lvl="1" indent="-317500" algn="l" rtl="0">
              <a:spcBef>
                <a:spcPts val="0"/>
              </a:spcBef>
              <a:spcAft>
                <a:spcPts val="0"/>
              </a:spcAft>
              <a:buSzPts val="1400"/>
              <a:buChar char="○"/>
            </a:pPr>
            <a:r>
              <a:rPr lang="en" dirty="0"/>
              <a:t>Alice sends the message and the tag over the insecure channel</a:t>
            </a:r>
            <a:endParaRPr dirty="0"/>
          </a:p>
          <a:p>
            <a:pPr marL="914400" lvl="1" indent="-317500" algn="l" rtl="0">
              <a:spcBef>
                <a:spcPts val="0"/>
              </a:spcBef>
              <a:spcAft>
                <a:spcPts val="0"/>
              </a:spcAft>
              <a:buSzPts val="1400"/>
              <a:buChar char="○"/>
            </a:pPr>
            <a:r>
              <a:rPr lang="en" dirty="0"/>
              <a:t>If Mallory tampers with the message, the tag will no longer be valid</a:t>
            </a:r>
            <a:endParaRPr dirty="0"/>
          </a:p>
          <a:p>
            <a:pPr marL="914400" lvl="1" indent="-317500" algn="l" rtl="0">
              <a:spcBef>
                <a:spcPts val="0"/>
              </a:spcBef>
              <a:spcAft>
                <a:spcPts val="0"/>
              </a:spcAft>
              <a:buSzPts val="1400"/>
              <a:buChar char="○"/>
            </a:pPr>
            <a:r>
              <a:rPr lang="en" dirty="0"/>
              <a:t>Bob receives the message and the tag and checks that the tag is still valid</a:t>
            </a:r>
            <a:endParaRPr dirty="0"/>
          </a:p>
          <a:p>
            <a:pPr marL="457200" lvl="0" indent="-342900" algn="l" rtl="0">
              <a:spcBef>
                <a:spcPts val="0"/>
              </a:spcBef>
              <a:spcAft>
                <a:spcPts val="0"/>
              </a:spcAft>
              <a:buSzPts val="1800"/>
              <a:buChar char="●"/>
            </a:pPr>
            <a:r>
              <a:rPr lang="en" dirty="0"/>
              <a:t>More on integrity in a future lecture</a:t>
            </a:r>
            <a:endParaRPr dirty="0"/>
          </a:p>
        </p:txBody>
      </p:sp>
      <p:sp>
        <p:nvSpPr>
          <p:cNvPr id="499" name="Google Shape;499;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500" name="Google Shape;500;p55"/>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sp>
        <p:nvSpPr>
          <p:cNvPr id="501" name="Google Shape;501;p55"/>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502" name="Google Shape;502;p55"/>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Create Tag</a:t>
            </a:r>
            <a:endParaRPr/>
          </a:p>
        </p:txBody>
      </p:sp>
      <p:cxnSp>
        <p:nvCxnSpPr>
          <p:cNvPr id="503" name="Google Shape;503;p55"/>
          <p:cNvCxnSpPr>
            <a:stCxn id="501" idx="2"/>
            <a:endCxn id="502"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504" name="Google Shape;504;p55"/>
          <p:cNvCxnSpPr>
            <a:endCxn id="502"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505" name="Google Shape;505;p55"/>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506" name="Google Shape;506;p55"/>
          <p:cNvCxnSpPr>
            <a:stCxn id="502" idx="3"/>
            <a:endCxn id="505"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507" name="Google Shape;507;p55"/>
          <p:cNvCxnSpPr>
            <a:stCxn id="505" idx="3"/>
            <a:endCxn id="508"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509" name="Google Shape;509;p55"/>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508" name="Google Shape;508;p55"/>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Check Tag</a:t>
            </a:r>
            <a:endParaRPr/>
          </a:p>
        </p:txBody>
      </p:sp>
      <p:cxnSp>
        <p:nvCxnSpPr>
          <p:cNvPr id="510" name="Google Shape;510;p55"/>
          <p:cNvCxnSpPr>
            <a:stCxn id="509" idx="2"/>
            <a:endCxn id="508"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511" name="Google Shape;511;p55"/>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Message</a:t>
            </a:r>
            <a:endParaRPr/>
          </a:p>
        </p:txBody>
      </p:sp>
      <p:cxnSp>
        <p:nvCxnSpPr>
          <p:cNvPr id="512" name="Google Shape;512;p55"/>
          <p:cNvCxnSpPr>
            <a:stCxn id="508" idx="3"/>
            <a:endCxn id="511"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513" name="Google Shape;513;p55"/>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514" name="Google Shape;514;p55"/>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515" name="Google Shape;515;p55"/>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
        <p:nvSpPr>
          <p:cNvPr id="516" name="Google Shape;516;p55"/>
          <p:cNvSpPr/>
          <p:nvPr/>
        </p:nvSpPr>
        <p:spPr>
          <a:xfrm>
            <a:off x="3922500" y="4641800"/>
            <a:ext cx="1135200" cy="256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Tag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520"/>
        <p:cNvGrpSpPr/>
        <p:nvPr/>
      </p:nvGrpSpPr>
      <p:grpSpPr>
        <a:xfrm>
          <a:off x="0" y="0"/>
          <a:ext cx="0" cy="0"/>
          <a:chOff x="0" y="0"/>
          <a:chExt cx="0" cy="0"/>
        </a:xfrm>
      </p:grpSpPr>
      <p:sp>
        <p:nvSpPr>
          <p:cNvPr id="521" name="Google Shape;521;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Threat Models (Types of Cryptanalysis)</a:t>
            </a:r>
            <a:endParaRPr dirty="0"/>
          </a:p>
        </p:txBody>
      </p:sp>
      <p:sp>
        <p:nvSpPr>
          <p:cNvPr id="522" name="Google Shape;522;p56"/>
          <p:cNvSpPr txBox="1">
            <a:spLocks noGrp="1"/>
          </p:cNvSpPr>
          <p:nvPr>
            <p:ph type="body" idx="1"/>
          </p:nvPr>
        </p:nvSpPr>
        <p:spPr>
          <a:xfrm>
            <a:off x="198500" y="1246825"/>
            <a:ext cx="8520600" cy="36258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400" dirty="0"/>
              <a:t>Ciphertext only</a:t>
            </a:r>
          </a:p>
          <a:p>
            <a:pPr lvl="1" indent="-342900">
              <a:buSzPts val="1800"/>
              <a:buChar char="●"/>
            </a:pPr>
            <a:r>
              <a:rPr lang="en" sz="1800" dirty="0"/>
              <a:t>Attackers only have ciphertext, need to decrypt it</a:t>
            </a:r>
          </a:p>
          <a:p>
            <a:r>
              <a:rPr lang="en" sz="2400" dirty="0"/>
              <a:t>Known-plaintext</a:t>
            </a:r>
          </a:p>
          <a:p>
            <a:pPr lvl="1" indent="-342900">
              <a:buSzPts val="1800"/>
              <a:buFont typeface="Arial"/>
              <a:buChar char="●"/>
            </a:pPr>
            <a:r>
              <a:rPr lang="en" sz="1800" dirty="0"/>
              <a:t>Attackers know some ciphertext and its corresponding plaintext, needs to decrypt some other cyphertext</a:t>
            </a:r>
          </a:p>
          <a:p>
            <a:r>
              <a:rPr lang="en" sz="2400" dirty="0"/>
              <a:t>Chosen-plaintext</a:t>
            </a:r>
          </a:p>
          <a:p>
            <a:pPr lvl="1" indent="-342900">
              <a:buSzPts val="1800"/>
              <a:buFont typeface="Arial"/>
              <a:buChar char="●"/>
            </a:pPr>
            <a:r>
              <a:rPr lang="en" sz="1800" dirty="0"/>
              <a:t>Attackers can get any ciphertext they want encrypted, and need to decrypt some specific cyphertext</a:t>
            </a:r>
          </a:p>
          <a:p>
            <a:r>
              <a:rPr lang="en-US" sz="2400" dirty="0"/>
              <a:t>In this class, we often use the chosen plaintext attack model</a:t>
            </a:r>
          </a:p>
          <a:p>
            <a:pPr lvl="1" indent="-342900">
              <a:buSzPts val="1800"/>
              <a:buFont typeface="Arial"/>
              <a:buChar char="●"/>
            </a:pPr>
            <a:endParaRPr lang="en" sz="1800" dirty="0"/>
          </a:p>
          <a:p>
            <a:endParaRPr lang="en" dirty="0"/>
          </a:p>
        </p:txBody>
      </p:sp>
      <p:sp>
        <p:nvSpPr>
          <p:cNvPr id="523" name="Google Shape;523;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2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2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Building Blocks of Cryptography</a:t>
            </a:r>
            <a:endParaRPr dirty="0"/>
          </a:p>
        </p:txBody>
      </p:sp>
      <p:sp>
        <p:nvSpPr>
          <p:cNvPr id="547" name="Google Shape;547;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6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Roadmap</a:t>
            </a:r>
            <a:endParaRPr/>
          </a:p>
        </p:txBody>
      </p:sp>
      <p:graphicFrame>
        <p:nvGraphicFramePr>
          <p:cNvPr id="555" name="Google Shape;555;p60"/>
          <p:cNvGraphicFramePr/>
          <p:nvPr>
            <p:extLst>
              <p:ext uri="{D42A27DB-BD31-4B8C-83A1-F6EECF244321}">
                <p14:modId xmlns:p14="http://schemas.microsoft.com/office/powerpoint/2010/main" val="3795562832"/>
              </p:ext>
            </p:extLst>
          </p:nvPr>
        </p:nvGraphicFramePr>
        <p:xfrm>
          <a:off x="311700" y="1310650"/>
          <a:ext cx="8520600" cy="2387525"/>
        </p:xfrm>
        <a:graphic>
          <a:graphicData uri="http://schemas.openxmlformats.org/drawingml/2006/table">
            <a:tbl>
              <a:tblPr>
                <a:noFill/>
                <a:effectLst/>
                <a:tableStyleId>{DF68B0A8-356D-4739-86A0-293F613CF9FD}</a:tableStyleId>
              </a:tblPr>
              <a:tblGrid>
                <a:gridCol w="1739450">
                  <a:extLst>
                    <a:ext uri="{9D8B030D-6E8A-4147-A177-3AD203B41FA5}">
                      <a16:colId xmlns:a16="http://schemas.microsoft.com/office/drawing/2014/main" val="20000"/>
                    </a:ext>
                  </a:extLst>
                </a:gridCol>
                <a:gridCol w="3241925">
                  <a:extLst>
                    <a:ext uri="{9D8B030D-6E8A-4147-A177-3AD203B41FA5}">
                      <a16:colId xmlns:a16="http://schemas.microsoft.com/office/drawing/2014/main" val="20001"/>
                    </a:ext>
                  </a:extLst>
                </a:gridCol>
                <a:gridCol w="3539225">
                  <a:extLst>
                    <a:ext uri="{9D8B030D-6E8A-4147-A177-3AD203B41FA5}">
                      <a16:colId xmlns:a16="http://schemas.microsoft.com/office/drawing/2014/main" val="20002"/>
                    </a:ext>
                  </a:extLst>
                </a:gridCol>
              </a:tblGrid>
              <a:tr h="37455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l" rtl="0">
                        <a:spcBef>
                          <a:spcPts val="0"/>
                        </a:spcBef>
                        <a:spcAft>
                          <a:spcPts val="0"/>
                        </a:spcAft>
                        <a:buNone/>
                      </a:pPr>
                      <a:r>
                        <a:rPr lang="en" sz="1600" dirty="0"/>
                        <a:t>Symmetric-key</a:t>
                      </a:r>
                      <a:endParaRPr sz="1600" dirty="0"/>
                    </a:p>
                  </a:txBody>
                  <a:tcPr marL="91425" marR="91425" marT="91425" marB="91425"/>
                </a:tc>
                <a:tc>
                  <a:txBody>
                    <a:bodyPr/>
                    <a:lstStyle/>
                    <a:p>
                      <a:pPr marL="0" lvl="0" indent="0" algn="l" rtl="0">
                        <a:spcBef>
                          <a:spcPts val="0"/>
                        </a:spcBef>
                        <a:spcAft>
                          <a:spcPts val="0"/>
                        </a:spcAft>
                        <a:buNone/>
                      </a:pPr>
                      <a:r>
                        <a:rPr lang="en" sz="1600"/>
                        <a:t>Asymmetric-key</a:t>
                      </a:r>
                      <a:endParaRPr sz="1600"/>
                    </a:p>
                  </a:txBody>
                  <a:tcPr marL="91425" marR="91425" marT="91425" marB="91425"/>
                </a:tc>
                <a:extLst>
                  <a:ext uri="{0D108BD9-81ED-4DB2-BD59-A6C34878D82A}">
                    <a16:rowId xmlns:a16="http://schemas.microsoft.com/office/drawing/2014/main" val="10000"/>
                  </a:ext>
                </a:extLst>
              </a:tr>
              <a:tr h="802625">
                <a:tc>
                  <a:txBody>
                    <a:bodyPr/>
                    <a:lstStyle/>
                    <a:p>
                      <a:pPr marL="0" lvl="0" indent="0" algn="l" rtl="0">
                        <a:spcBef>
                          <a:spcPts val="0"/>
                        </a:spcBef>
                        <a:spcAft>
                          <a:spcPts val="0"/>
                        </a:spcAft>
                        <a:buNone/>
                      </a:pPr>
                      <a:r>
                        <a:rPr lang="en" sz="1600"/>
                        <a:t>Confidentiality</a:t>
                      </a:r>
                      <a:endParaRPr sz="1600"/>
                    </a:p>
                  </a:txBody>
                  <a:tcPr marL="91425" marR="91425" marT="91425" marB="91425"/>
                </a:tc>
                <a:tc>
                  <a:txBody>
                    <a:bodyPr/>
                    <a:lstStyle/>
                    <a:p>
                      <a:pPr marL="457200" lvl="0" indent="-330200" algn="l" rtl="0">
                        <a:spcBef>
                          <a:spcPts val="0"/>
                        </a:spcBef>
                        <a:spcAft>
                          <a:spcPts val="0"/>
                        </a:spcAft>
                        <a:buSzPts val="1600"/>
                        <a:buChar char="●"/>
                      </a:pPr>
                      <a:r>
                        <a:rPr lang="en" sz="1600" b="0" i="0" u="none" strike="noStrike" cap="none" dirty="0">
                          <a:solidFill>
                            <a:srgbClr val="000000"/>
                          </a:solidFill>
                          <a:latin typeface="Arial"/>
                          <a:cs typeface="Arial"/>
                          <a:sym typeface="Arial"/>
                        </a:rPr>
                        <a:t>One-time pads</a:t>
                      </a:r>
                      <a:endParaRPr sz="1600" b="0" i="0" u="none" strike="noStrike" cap="none" dirty="0">
                        <a:solidFill>
                          <a:srgbClr val="000000"/>
                        </a:solidFill>
                        <a:latin typeface="Arial"/>
                        <a:cs typeface="Arial"/>
                        <a:sym typeface="Arial"/>
                      </a:endParaRPr>
                    </a:p>
                    <a:p>
                      <a:pPr marL="457200" lvl="0" indent="-330200" algn="l" rtl="0">
                        <a:spcBef>
                          <a:spcPts val="0"/>
                        </a:spcBef>
                        <a:spcAft>
                          <a:spcPts val="0"/>
                        </a:spcAft>
                        <a:buSzPts val="1600"/>
                        <a:buChar char="●"/>
                      </a:pPr>
                      <a:r>
                        <a:rPr lang="en-US" sz="1600" b="0" i="0" u="none" strike="noStrike" cap="none" dirty="0">
                          <a:solidFill>
                            <a:srgbClr val="000000"/>
                          </a:solidFill>
                          <a:latin typeface="Arial"/>
                          <a:cs typeface="Arial"/>
                          <a:sym typeface="Arial"/>
                        </a:rPr>
                        <a:t>Block ciphers with chaining modes (e.g. AES-CBC)</a:t>
                      </a:r>
                    </a:p>
                    <a:p>
                      <a:pPr marL="457200" lvl="0" indent="-330200" algn="l" rtl="0">
                        <a:spcBef>
                          <a:spcPts val="0"/>
                        </a:spcBef>
                        <a:spcAft>
                          <a:spcPts val="0"/>
                        </a:spcAft>
                        <a:buClr>
                          <a:srgbClr val="000000"/>
                        </a:buClr>
                        <a:buSzPts val="1600"/>
                        <a:buChar char="●"/>
                      </a:pPr>
                      <a:r>
                        <a:rPr lang="en-US" sz="1600" b="0" i="0" u="none" strike="noStrike" cap="none" dirty="0">
                          <a:solidFill>
                            <a:srgbClr val="000000"/>
                          </a:solidFill>
                          <a:latin typeface="Arial"/>
                          <a:cs typeface="Arial"/>
                          <a:sym typeface="Arial"/>
                        </a:rPr>
                        <a:t>Stream ciphers</a:t>
                      </a:r>
                    </a:p>
                  </a:txBody>
                  <a:tcPr marL="91425" marR="91425" marT="91425" marB="91425">
                    <a:noFill/>
                  </a:tcPr>
                </a:tc>
                <a:tc>
                  <a:txBody>
                    <a:bodyPr/>
                    <a:lstStyle/>
                    <a:p>
                      <a:pPr marL="457200" lvl="0" indent="-330200" algn="l" rtl="0">
                        <a:spcBef>
                          <a:spcPts val="0"/>
                        </a:spcBef>
                        <a:spcAft>
                          <a:spcPts val="0"/>
                        </a:spcAft>
                        <a:buSzPts val="1600"/>
                        <a:buChar char="●"/>
                      </a:pPr>
                      <a:r>
                        <a:rPr lang="en" sz="1600" dirty="0"/>
                        <a:t>RSA encryption</a:t>
                      </a:r>
                      <a:endParaRPr sz="1600" dirty="0"/>
                    </a:p>
                  </a:txBody>
                  <a:tcPr marL="91425" marR="91425" marT="91425" marB="91425"/>
                </a:tc>
                <a:extLst>
                  <a:ext uri="{0D108BD9-81ED-4DB2-BD59-A6C34878D82A}">
                    <a16:rowId xmlns:a16="http://schemas.microsoft.com/office/drawing/2014/main" val="10001"/>
                  </a:ext>
                </a:extLst>
              </a:tr>
              <a:tr h="802625">
                <a:tc>
                  <a:txBody>
                    <a:bodyPr/>
                    <a:lstStyle/>
                    <a:p>
                      <a:pPr marL="0" lvl="0" indent="0" algn="l" rtl="0">
                        <a:spcBef>
                          <a:spcPts val="0"/>
                        </a:spcBef>
                        <a:spcAft>
                          <a:spcPts val="0"/>
                        </a:spcAft>
                        <a:buNone/>
                      </a:pPr>
                      <a:r>
                        <a:rPr lang="en" sz="1600"/>
                        <a:t>Integrity,</a:t>
                      </a:r>
                      <a:br>
                        <a:rPr lang="en" sz="1600"/>
                      </a:br>
                      <a:r>
                        <a:rPr lang="en" sz="1600"/>
                        <a:t>Authentication</a:t>
                      </a:r>
                      <a:endParaRPr sz="1600"/>
                    </a:p>
                  </a:txBody>
                  <a:tcPr marL="91425" marR="91425" marT="91425" marB="91425"/>
                </a:tc>
                <a:tc>
                  <a:txBody>
                    <a:bodyPr/>
                    <a:lstStyle/>
                    <a:p>
                      <a:pPr marL="457200" lvl="0" indent="-330200" algn="l" rtl="0">
                        <a:spcBef>
                          <a:spcPts val="0"/>
                        </a:spcBef>
                        <a:spcAft>
                          <a:spcPts val="0"/>
                        </a:spcAft>
                        <a:buSzPts val="1600"/>
                        <a:buChar char="●"/>
                      </a:pPr>
                      <a:r>
                        <a:rPr lang="en" sz="1600" dirty="0"/>
                        <a:t>MACs (e.g. HMAC)</a:t>
                      </a:r>
                      <a:endParaRPr sz="1600" dirty="0"/>
                    </a:p>
                  </a:txBody>
                  <a:tcPr marL="91425" marR="91425" marT="91425" marB="91425"/>
                </a:tc>
                <a:tc>
                  <a:txBody>
                    <a:bodyPr/>
                    <a:lstStyle/>
                    <a:p>
                      <a:pPr marL="457200" lvl="0" indent="-330200" algn="l" rtl="0">
                        <a:spcBef>
                          <a:spcPts val="0"/>
                        </a:spcBef>
                        <a:spcAft>
                          <a:spcPts val="0"/>
                        </a:spcAft>
                        <a:buSzPts val="1600"/>
                        <a:buChar char="●"/>
                      </a:pPr>
                      <a:r>
                        <a:rPr lang="en" sz="1600" dirty="0"/>
                        <a:t>Digital signatures (e.g. RSA signatures)</a:t>
                      </a:r>
                      <a:endParaRPr sz="1600" dirty="0"/>
                    </a:p>
                  </a:txBody>
                  <a:tcPr marL="91425" marR="91425" marT="91425" marB="91425"/>
                </a:tc>
                <a:extLst>
                  <a:ext uri="{0D108BD9-81ED-4DB2-BD59-A6C34878D82A}">
                    <a16:rowId xmlns:a16="http://schemas.microsoft.com/office/drawing/2014/main" val="10002"/>
                  </a:ext>
                </a:extLst>
              </a:tr>
            </a:tbl>
          </a:graphicData>
        </a:graphic>
      </p:graphicFrame>
      <p:sp>
        <p:nvSpPr>
          <p:cNvPr id="556" name="Google Shape;556;p60"/>
          <p:cNvSpPr txBox="1">
            <a:spLocks noGrp="1"/>
          </p:cNvSpPr>
          <p:nvPr>
            <p:ph type="body" idx="4294967295"/>
          </p:nvPr>
        </p:nvSpPr>
        <p:spPr>
          <a:xfrm>
            <a:off x="198500" y="3844625"/>
            <a:ext cx="4373400" cy="1167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Hash functions</a:t>
            </a:r>
            <a:endParaRPr sz="1600"/>
          </a:p>
          <a:p>
            <a:pPr marL="457200" lvl="0" indent="-330200" algn="l" rtl="0">
              <a:spcBef>
                <a:spcPts val="0"/>
              </a:spcBef>
              <a:spcAft>
                <a:spcPts val="0"/>
              </a:spcAft>
              <a:buSzPts val="1600"/>
              <a:buChar char="●"/>
            </a:pPr>
            <a:r>
              <a:rPr lang="en" sz="1600"/>
              <a:t>Pseudorandom number generators</a:t>
            </a:r>
            <a:endParaRPr sz="1600"/>
          </a:p>
          <a:p>
            <a:pPr marL="457200" lvl="0" indent="-330200" algn="l" rtl="0">
              <a:spcBef>
                <a:spcPts val="0"/>
              </a:spcBef>
              <a:spcAft>
                <a:spcPts val="0"/>
              </a:spcAft>
              <a:buSzPts val="1600"/>
              <a:buChar char="●"/>
            </a:pPr>
            <a:r>
              <a:rPr lang="en" sz="1600"/>
              <a:t>Public key exchange (e.g. Diffie-Hellman)</a:t>
            </a:r>
            <a:endParaRPr sz="1600"/>
          </a:p>
        </p:txBody>
      </p:sp>
      <p:sp>
        <p:nvSpPr>
          <p:cNvPr id="557" name="Google Shape;557;p60"/>
          <p:cNvSpPr txBox="1"/>
          <p:nvPr/>
        </p:nvSpPr>
        <p:spPr>
          <a:xfrm>
            <a:off x="5175400" y="3844625"/>
            <a:ext cx="3447900" cy="7143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Char char="●"/>
            </a:pPr>
            <a:r>
              <a:rPr lang="en" sz="1600">
                <a:solidFill>
                  <a:schemeClr val="dk1"/>
                </a:solidFill>
              </a:rPr>
              <a:t>Key management (certificates)</a:t>
            </a:r>
            <a:endParaRPr sz="1600">
              <a:solidFill>
                <a:schemeClr val="dk1"/>
              </a:solidFill>
            </a:endParaRPr>
          </a:p>
          <a:p>
            <a:pPr marL="457200" lvl="0" indent="-330200" algn="l" rtl="0">
              <a:lnSpc>
                <a:spcPct val="115000"/>
              </a:lnSpc>
              <a:spcBef>
                <a:spcPts val="0"/>
              </a:spcBef>
              <a:spcAft>
                <a:spcPts val="0"/>
              </a:spcAft>
              <a:buClr>
                <a:schemeClr val="dk1"/>
              </a:buClr>
              <a:buSzPts val="1600"/>
              <a:buChar char="●"/>
            </a:pPr>
            <a:r>
              <a:rPr lang="en" sz="1600">
                <a:solidFill>
                  <a:schemeClr val="dk1"/>
                </a:solidFill>
              </a:rPr>
              <a:t>Password management</a:t>
            </a:r>
            <a:endParaRPr sz="1600">
              <a:solidFill>
                <a:schemeClr val="dk1"/>
              </a:solidFill>
            </a:endParaRPr>
          </a:p>
        </p:txBody>
      </p:sp>
      <p:sp>
        <p:nvSpPr>
          <p:cNvPr id="558" name="Google Shape;558;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79" name="Google Shape;79;p18"/>
          <p:cNvPicPr preferRelativeResize="0"/>
          <p:nvPr/>
        </p:nvPicPr>
        <p:blipFill rotWithShape="1">
          <a:blip r:embed="rId3">
            <a:alphaModFix/>
          </a:blip>
          <a:srcRect l="72190" t="33595" r="11724" b="44093"/>
          <a:stretch/>
        </p:blipFill>
        <p:spPr>
          <a:xfrm>
            <a:off x="0" y="1138650"/>
            <a:ext cx="9144000" cy="4004850"/>
          </a:xfrm>
          <a:prstGeom prst="rect">
            <a:avLst/>
          </a:prstGeom>
          <a:noFill/>
          <a:ln>
            <a:noFill/>
          </a:ln>
        </p:spPr>
      </p:pic>
      <p:sp>
        <p:nvSpPr>
          <p:cNvPr id="80" name="Google Shape;80;p1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Announcements</a:t>
            </a:r>
            <a:endParaRPr/>
          </a:p>
        </p:txBody>
      </p:sp>
      <p:sp>
        <p:nvSpPr>
          <p:cNvPr id="81" name="Google Shape;81;p18"/>
          <p:cNvSpPr txBox="1">
            <a:spLocks noGrp="1"/>
          </p:cNvSpPr>
          <p:nvPr>
            <p:ph type="body" idx="1"/>
          </p:nvPr>
        </p:nvSpPr>
        <p:spPr>
          <a:xfrm>
            <a:off x="389202" y="1258275"/>
            <a:ext cx="6114283"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See calendar for latest OH schedule</a:t>
            </a:r>
            <a:endParaRPr sz="2000" dirty="0"/>
          </a:p>
        </p:txBody>
      </p:sp>
      <p:sp>
        <p:nvSpPr>
          <p:cNvPr id="82" name="Google Shape;8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Modern Cryptography	</a:t>
            </a:r>
            <a:endParaRPr dirty="0"/>
          </a:p>
        </p:txBody>
      </p:sp>
      <p:sp>
        <p:nvSpPr>
          <p:cNvPr id="522" name="Google Shape;522;p56"/>
          <p:cNvSpPr txBox="1">
            <a:spLocks noGrp="1"/>
          </p:cNvSpPr>
          <p:nvPr>
            <p:ph type="body" idx="1"/>
          </p:nvPr>
        </p:nvSpPr>
        <p:spPr>
          <a:xfrm>
            <a:off x="198500" y="1246825"/>
            <a:ext cx="8520600" cy="3625800"/>
          </a:xfrm>
          <a:prstGeom prst="rect">
            <a:avLst/>
          </a:prstGeom>
        </p:spPr>
        <p:txBody>
          <a:bodyPr spcFirstLastPara="1" wrap="square" lIns="91425" tIns="91425" rIns="91425" bIns="91425" anchor="t" anchorCtr="0">
            <a:normAutofit/>
          </a:bodyPr>
          <a:lstStyle/>
          <a:p>
            <a:pPr eaLnBrk="1" hangingPunct="1">
              <a:lnSpc>
                <a:spcPct val="114000"/>
              </a:lnSpc>
            </a:pPr>
            <a:r>
              <a:rPr lang="en-US" altLang="en-US" sz="2400" dirty="0"/>
              <a:t>Modern cryptography is based heavily on mathematics</a:t>
            </a:r>
          </a:p>
          <a:p>
            <a:pPr eaLnBrk="1" hangingPunct="1">
              <a:lnSpc>
                <a:spcPct val="114000"/>
              </a:lnSpc>
            </a:pPr>
            <a:r>
              <a:rPr lang="en-US" altLang="en-US" sz="2400" dirty="0"/>
              <a:t>The math is hard</a:t>
            </a:r>
          </a:p>
          <a:p>
            <a:pPr eaLnBrk="1" hangingPunct="1">
              <a:lnSpc>
                <a:spcPct val="114000"/>
              </a:lnSpc>
            </a:pPr>
            <a:r>
              <a:rPr lang="en-US" altLang="en-US" sz="2400" dirty="0"/>
              <a:t>We won’t cover all the details in this class</a:t>
            </a:r>
          </a:p>
          <a:p>
            <a:pPr lvl="1">
              <a:lnSpc>
                <a:spcPct val="114000"/>
              </a:lnSpc>
            </a:pPr>
            <a:r>
              <a:rPr lang="en-US" altLang="en-US" sz="2000" dirty="0"/>
              <a:t>Wikipedia is an excellent resource </a:t>
            </a:r>
          </a:p>
          <a:p>
            <a:pPr marL="114300" indent="0">
              <a:lnSpc>
                <a:spcPct val="114000"/>
              </a:lnSpc>
              <a:buNone/>
            </a:pPr>
            <a:endParaRPr lang="en" b="1" dirty="0"/>
          </a:p>
        </p:txBody>
      </p:sp>
      <p:sp>
        <p:nvSpPr>
          <p:cNvPr id="523" name="Google Shape;523;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3491831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Building Blocks</a:t>
            </a:r>
            <a:endParaRPr dirty="0"/>
          </a:p>
        </p:txBody>
      </p:sp>
      <p:sp>
        <p:nvSpPr>
          <p:cNvPr id="522" name="Google Shape;522;p56"/>
          <p:cNvSpPr txBox="1">
            <a:spLocks noGrp="1"/>
          </p:cNvSpPr>
          <p:nvPr>
            <p:ph type="body" idx="1"/>
          </p:nvPr>
        </p:nvSpPr>
        <p:spPr>
          <a:xfrm>
            <a:off x="198500" y="1246825"/>
            <a:ext cx="8520600" cy="3625800"/>
          </a:xfrm>
          <a:prstGeom prst="rect">
            <a:avLst/>
          </a:prstGeom>
        </p:spPr>
        <p:txBody>
          <a:bodyPr spcFirstLastPara="1" wrap="square" lIns="91425" tIns="91425" rIns="91425" bIns="91425" anchor="t" anchorCtr="0">
            <a:normAutofit/>
          </a:bodyPr>
          <a:lstStyle/>
          <a:p>
            <a:pPr eaLnBrk="1" hangingPunct="1">
              <a:lnSpc>
                <a:spcPct val="114000"/>
              </a:lnSpc>
            </a:pPr>
            <a:r>
              <a:rPr lang="en-US" altLang="en-US" sz="2400" dirty="0"/>
              <a:t>There are hundreds of security related protocols. Fortunately, only a limited number of building blocks are involved</a:t>
            </a:r>
          </a:p>
          <a:p>
            <a:pPr eaLnBrk="1" hangingPunct="1">
              <a:lnSpc>
                <a:spcPct val="114000"/>
              </a:lnSpc>
            </a:pPr>
            <a:r>
              <a:rPr lang="en-US" altLang="en-US" sz="2400" dirty="0"/>
              <a:t>If secure blocks are put together in a wrong way, the final protocols may be insecure</a:t>
            </a:r>
          </a:p>
          <a:p>
            <a:pPr eaLnBrk="1" hangingPunct="1">
              <a:lnSpc>
                <a:spcPct val="114000"/>
              </a:lnSpc>
            </a:pPr>
            <a:r>
              <a:rPr lang="en-US" altLang="en-US" sz="2400" dirty="0"/>
              <a:t>How to organize these blocks shows the skills of the researchers</a:t>
            </a:r>
          </a:p>
          <a:p>
            <a:pPr marL="114300" indent="0">
              <a:lnSpc>
                <a:spcPct val="114000"/>
              </a:lnSpc>
              <a:buNone/>
            </a:pPr>
            <a:endParaRPr lang="en" b="1" dirty="0"/>
          </a:p>
        </p:txBody>
      </p:sp>
      <p:sp>
        <p:nvSpPr>
          <p:cNvPr id="523" name="Google Shape;523;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3916319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5">
            <a:extLst>
              <a:ext uri="{FF2B5EF4-FFF2-40B4-BE49-F238E27FC236}">
                <a16:creationId xmlns:a16="http://schemas.microsoft.com/office/drawing/2014/main" id="{E8D24E74-03F9-BEA0-AB59-34DAD890B391}"/>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345E07E2-9080-604D-B1DB-323CBB393F5D}" type="slidenum">
              <a:rPr lang="en-US" altLang="en-US" sz="1050"/>
              <a:pPr>
                <a:spcBef>
                  <a:spcPct val="0"/>
                </a:spcBef>
                <a:buFontTx/>
                <a:buNone/>
              </a:pPr>
              <a:t>22</a:t>
            </a:fld>
            <a:endParaRPr lang="en-US" altLang="en-US" sz="1050"/>
          </a:p>
        </p:txBody>
      </p:sp>
      <p:sp>
        <p:nvSpPr>
          <p:cNvPr id="22531" name="Rectangle 2">
            <a:extLst>
              <a:ext uri="{FF2B5EF4-FFF2-40B4-BE49-F238E27FC236}">
                <a16:creationId xmlns:a16="http://schemas.microsoft.com/office/drawing/2014/main" id="{2F5F514B-BD96-6959-9742-64273E1DF911}"/>
              </a:ext>
            </a:extLst>
          </p:cNvPr>
          <p:cNvSpPr>
            <a:spLocks noGrp="1" noChangeArrowheads="1"/>
          </p:cNvSpPr>
          <p:nvPr>
            <p:ph type="title"/>
          </p:nvPr>
        </p:nvSpPr>
        <p:spPr/>
        <p:txBody>
          <a:bodyPr>
            <a:normAutofit fontScale="90000"/>
          </a:bodyPr>
          <a:lstStyle/>
          <a:p>
            <a:pPr eaLnBrk="1" hangingPunct="1"/>
            <a:r>
              <a:rPr lang="en-US" altLang="en-US" dirty="0"/>
              <a:t>Block 1: One Way Functions</a:t>
            </a:r>
          </a:p>
        </p:txBody>
      </p:sp>
      <p:sp>
        <p:nvSpPr>
          <p:cNvPr id="22532" name="Rectangle 3">
            <a:extLst>
              <a:ext uri="{FF2B5EF4-FFF2-40B4-BE49-F238E27FC236}">
                <a16:creationId xmlns:a16="http://schemas.microsoft.com/office/drawing/2014/main" id="{06E75CCF-F19C-9C70-56E4-7201FDAAB7ED}"/>
              </a:ext>
            </a:extLst>
          </p:cNvPr>
          <p:cNvSpPr>
            <a:spLocks noGrp="1" noChangeArrowheads="1"/>
          </p:cNvSpPr>
          <p:nvPr>
            <p:ph type="body" idx="1"/>
          </p:nvPr>
        </p:nvSpPr>
        <p:spPr>
          <a:xfrm>
            <a:off x="198500" y="1246825"/>
            <a:ext cx="8520600" cy="3698886"/>
          </a:xfrm>
        </p:spPr>
        <p:txBody>
          <a:bodyPr>
            <a:normAutofit/>
          </a:bodyPr>
          <a:lstStyle/>
          <a:p>
            <a:pPr eaLnBrk="1" hangingPunct="1"/>
            <a:r>
              <a:rPr lang="en-US" altLang="en-US" sz="2400" dirty="0"/>
              <a:t>One way function is easy to calculate in one direction, but not the other.</a:t>
            </a:r>
          </a:p>
          <a:p>
            <a:pPr lvl="1" eaLnBrk="1" hangingPunct="1"/>
            <a:r>
              <a:rPr lang="en-US" altLang="en-US" sz="1800" dirty="0"/>
              <a:t>Given </a:t>
            </a:r>
            <a:r>
              <a:rPr lang="en-US" altLang="en-US" sz="1800" i="1" dirty="0"/>
              <a:t>x</a:t>
            </a:r>
            <a:r>
              <a:rPr lang="en-US" altLang="en-US" sz="1800" dirty="0"/>
              <a:t>, easy to get </a:t>
            </a:r>
            <a:r>
              <a:rPr lang="en-US" altLang="en-US" sz="1800" i="1" dirty="0"/>
              <a:t>f(x)</a:t>
            </a:r>
          </a:p>
          <a:p>
            <a:pPr lvl="1" eaLnBrk="1" hangingPunct="1"/>
            <a:r>
              <a:rPr lang="en-US" altLang="en-US" sz="1800" dirty="0"/>
              <a:t>Given </a:t>
            </a:r>
            <a:r>
              <a:rPr lang="en-US" altLang="en-US" sz="1800" i="1" dirty="0"/>
              <a:t>f(x)</a:t>
            </a:r>
            <a:r>
              <a:rPr lang="en-US" altLang="en-US" sz="1800" dirty="0"/>
              <a:t>, even </a:t>
            </a:r>
            <a:r>
              <a:rPr lang="en-US" altLang="en-US" sz="1800" i="1" dirty="0"/>
              <a:t>f()</a:t>
            </a:r>
            <a:r>
              <a:rPr lang="en-US" altLang="en-US" sz="1800" dirty="0"/>
              <a:t> is known, still not easy to get a </a:t>
            </a:r>
            <a:r>
              <a:rPr lang="en-US" altLang="en-US" sz="1800" i="1" dirty="0"/>
              <a:t>x </a:t>
            </a:r>
            <a:r>
              <a:rPr lang="en-US" altLang="en-US" sz="1800" dirty="0"/>
              <a:t>that satisfies f(x)</a:t>
            </a:r>
          </a:p>
          <a:p>
            <a:pPr lvl="1" eaLnBrk="1" hangingPunct="1"/>
            <a:r>
              <a:rPr lang="en-US" altLang="en-US" sz="1800" dirty="0"/>
              <a:t>Think about the fingerprint of a person</a:t>
            </a:r>
          </a:p>
          <a:p>
            <a:pPr eaLnBrk="1" hangingPunct="1"/>
            <a:r>
              <a:rPr lang="en-US" altLang="en-US" sz="2400" dirty="0"/>
              <a:t>Trap door one way function</a:t>
            </a:r>
          </a:p>
          <a:p>
            <a:pPr lvl="1" eaLnBrk="1" hangingPunct="1"/>
            <a:r>
              <a:rPr lang="en-US" altLang="en-US" sz="1800" dirty="0"/>
              <a:t>Given </a:t>
            </a:r>
            <a:r>
              <a:rPr lang="en-US" altLang="en-US" sz="1800" i="1" dirty="0"/>
              <a:t>x</a:t>
            </a:r>
            <a:r>
              <a:rPr lang="en-US" altLang="en-US" sz="1800" dirty="0"/>
              <a:t>, easy to calculate </a:t>
            </a:r>
            <a:r>
              <a:rPr lang="en-US" altLang="en-US" sz="1800" i="1" dirty="0"/>
              <a:t>f(x)</a:t>
            </a:r>
          </a:p>
          <a:p>
            <a:pPr lvl="1" eaLnBrk="1" hangingPunct="1"/>
            <a:r>
              <a:rPr lang="en-US" altLang="en-US" sz="1800" dirty="0"/>
              <a:t>Given </a:t>
            </a:r>
            <a:r>
              <a:rPr lang="en-US" altLang="en-US" sz="1800" i="1" dirty="0"/>
              <a:t>f(x)</a:t>
            </a:r>
            <a:r>
              <a:rPr lang="en-US" altLang="en-US" sz="1800" dirty="0"/>
              <a:t>, difficult to get </a:t>
            </a:r>
            <a:r>
              <a:rPr lang="en-US" altLang="en-US" sz="1800" i="1" dirty="0"/>
              <a:t>x</a:t>
            </a:r>
          </a:p>
          <a:p>
            <a:pPr lvl="1" eaLnBrk="1" hangingPunct="1"/>
            <a:r>
              <a:rPr lang="en-US" altLang="en-US" sz="1800" dirty="0"/>
              <a:t>Given </a:t>
            </a:r>
            <a:r>
              <a:rPr lang="en-US" altLang="en-US" sz="1800" i="1" dirty="0"/>
              <a:t>f(x)</a:t>
            </a:r>
            <a:r>
              <a:rPr lang="en-US" altLang="en-US" sz="1800" dirty="0"/>
              <a:t> and a secret </a:t>
            </a:r>
            <a:r>
              <a:rPr lang="en-US" altLang="en-US" sz="1800" i="1" dirty="0"/>
              <a:t>y</a:t>
            </a:r>
            <a:r>
              <a:rPr lang="en-US" altLang="en-US" sz="1800" dirty="0"/>
              <a:t>, easy to recover </a:t>
            </a:r>
            <a:r>
              <a:rPr lang="en-US" altLang="en-US" sz="1800" i="1" dirty="0"/>
              <a:t>x</a:t>
            </a:r>
          </a:p>
          <a:p>
            <a:pPr lvl="1" eaLnBrk="1" hangingPunct="1"/>
            <a:r>
              <a:rPr lang="en-US" altLang="en-US" sz="1800" dirty="0"/>
              <a:t>Think about asymmetric encryption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5">
            <a:extLst>
              <a:ext uri="{FF2B5EF4-FFF2-40B4-BE49-F238E27FC236}">
                <a16:creationId xmlns:a16="http://schemas.microsoft.com/office/drawing/2014/main" id="{7C2F7569-F973-D29D-0294-A5CA7A17ED1E}"/>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371DE508-6D9E-714D-A13B-6FB004C31401}" type="slidenum">
              <a:rPr lang="en-US" altLang="en-US" sz="1050"/>
              <a:pPr>
                <a:spcBef>
                  <a:spcPct val="0"/>
                </a:spcBef>
                <a:buFontTx/>
                <a:buNone/>
              </a:pPr>
              <a:t>23</a:t>
            </a:fld>
            <a:endParaRPr lang="en-US" altLang="en-US" sz="1050"/>
          </a:p>
        </p:txBody>
      </p:sp>
      <p:sp>
        <p:nvSpPr>
          <p:cNvPr id="25604" name="Rectangle 3">
            <a:extLst>
              <a:ext uri="{FF2B5EF4-FFF2-40B4-BE49-F238E27FC236}">
                <a16:creationId xmlns:a16="http://schemas.microsoft.com/office/drawing/2014/main" id="{52107490-E579-DE1E-F636-E68D9C61A9CE}"/>
              </a:ext>
            </a:extLst>
          </p:cNvPr>
          <p:cNvSpPr>
            <a:spLocks noGrp="1" noChangeArrowheads="1"/>
          </p:cNvSpPr>
          <p:nvPr>
            <p:ph type="body" idx="1"/>
          </p:nvPr>
        </p:nvSpPr>
        <p:spPr/>
        <p:txBody>
          <a:bodyPr/>
          <a:lstStyle/>
          <a:p>
            <a:pPr eaLnBrk="1" hangingPunct="1">
              <a:lnSpc>
                <a:spcPct val="114000"/>
              </a:lnSpc>
            </a:pPr>
            <a:r>
              <a:rPr lang="en-US" altLang="en-US" sz="2100" dirty="0"/>
              <a:t>Map a variable-length input string to a fixed length string: fingerprint the file</a:t>
            </a:r>
          </a:p>
          <a:p>
            <a:pPr lvl="1" eaLnBrk="1" hangingPunct="1">
              <a:lnSpc>
                <a:spcPct val="114000"/>
              </a:lnSpc>
            </a:pPr>
            <a:r>
              <a:rPr lang="en-US" altLang="en-US" sz="1800" dirty="0"/>
              <a:t>Easy to get </a:t>
            </a:r>
            <a:r>
              <a:rPr lang="en-US" altLang="en-US" sz="1800" i="1" dirty="0"/>
              <a:t>Hash(x)</a:t>
            </a:r>
            <a:r>
              <a:rPr lang="en-US" altLang="en-US" sz="1800" dirty="0"/>
              <a:t> when giving </a:t>
            </a:r>
            <a:r>
              <a:rPr lang="en-US" altLang="en-US" sz="1800" i="1" dirty="0"/>
              <a:t>x</a:t>
            </a:r>
          </a:p>
          <a:p>
            <a:pPr lvl="1" eaLnBrk="1" hangingPunct="1">
              <a:lnSpc>
                <a:spcPct val="114000"/>
              </a:lnSpc>
            </a:pPr>
            <a:r>
              <a:rPr lang="en-US" altLang="en-US" sz="1800" dirty="0"/>
              <a:t>Almost impossible to find a </a:t>
            </a:r>
            <a:r>
              <a:rPr lang="en-US" altLang="en-US" sz="1800" i="1" dirty="0"/>
              <a:t>x</a:t>
            </a:r>
            <a:r>
              <a:rPr lang="en-US" altLang="en-US" sz="1800" dirty="0"/>
              <a:t> that satisfies </a:t>
            </a:r>
            <a:r>
              <a:rPr lang="en-US" altLang="en-US" sz="1800" i="1" dirty="0"/>
              <a:t>Hash(x)</a:t>
            </a:r>
          </a:p>
          <a:p>
            <a:pPr lvl="1" eaLnBrk="1" hangingPunct="1">
              <a:lnSpc>
                <a:spcPct val="114000"/>
              </a:lnSpc>
            </a:pPr>
            <a:r>
              <a:rPr lang="en-US" altLang="en-US" sz="1800" dirty="0"/>
              <a:t>Almost impossible to find two files </a:t>
            </a:r>
            <a:r>
              <a:rPr lang="en-US" altLang="en-US" sz="1800" i="1" dirty="0"/>
              <a:t>x</a:t>
            </a:r>
            <a:r>
              <a:rPr lang="en-US" altLang="en-US" sz="1800" dirty="0"/>
              <a:t> and </a:t>
            </a:r>
            <a:r>
              <a:rPr lang="en-US" altLang="en-US" sz="1800" i="1" dirty="0"/>
              <a:t>x’</a:t>
            </a:r>
            <a:r>
              <a:rPr lang="en-US" altLang="en-US" sz="1800" dirty="0"/>
              <a:t> to have the same hash value</a:t>
            </a:r>
          </a:p>
          <a:p>
            <a:pPr lvl="1" eaLnBrk="1" hangingPunct="1">
              <a:lnSpc>
                <a:spcPct val="114000"/>
              </a:lnSpc>
            </a:pPr>
            <a:r>
              <a:rPr lang="en-US" altLang="en-US" sz="1800" dirty="0"/>
              <a:t>Minor change in </a:t>
            </a:r>
            <a:r>
              <a:rPr lang="en-US" altLang="en-US" sz="1800" i="1" dirty="0"/>
              <a:t>x</a:t>
            </a:r>
            <a:r>
              <a:rPr lang="en-US" altLang="en-US" sz="1800" dirty="0"/>
              <a:t>, large changes in </a:t>
            </a:r>
            <a:r>
              <a:rPr lang="en-US" altLang="en-US" sz="1800" i="1" dirty="0"/>
              <a:t>Hash(x)</a:t>
            </a:r>
          </a:p>
          <a:p>
            <a:pPr eaLnBrk="1" hangingPunct="1">
              <a:lnSpc>
                <a:spcPct val="114000"/>
              </a:lnSpc>
            </a:pPr>
            <a:r>
              <a:rPr lang="en-US" altLang="en-US" sz="2100" dirty="0"/>
              <a:t>Since the hash value is shorter, we have conflict:</a:t>
            </a:r>
          </a:p>
          <a:p>
            <a:pPr lvl="1" eaLnBrk="1" hangingPunct="1">
              <a:lnSpc>
                <a:spcPct val="114000"/>
              </a:lnSpc>
            </a:pPr>
            <a:r>
              <a:rPr lang="en-US" altLang="en-US" sz="1800" dirty="0"/>
              <a:t>We can easily rule out files, but cannot guarantee this is the origin file</a:t>
            </a:r>
          </a:p>
          <a:p>
            <a:pPr lvl="1" eaLnBrk="1" hangingPunct="1">
              <a:lnSpc>
                <a:spcPct val="114000"/>
              </a:lnSpc>
            </a:pPr>
            <a:r>
              <a:rPr lang="en-US" altLang="en-US" sz="1800" dirty="0"/>
              <a:t>Still good enough in courts, like DNA tests</a:t>
            </a:r>
          </a:p>
        </p:txBody>
      </p:sp>
      <p:sp>
        <p:nvSpPr>
          <p:cNvPr id="5" name="Rectangle 2">
            <a:extLst>
              <a:ext uri="{FF2B5EF4-FFF2-40B4-BE49-F238E27FC236}">
                <a16:creationId xmlns:a16="http://schemas.microsoft.com/office/drawing/2014/main" id="{5912751A-5BB7-5D3E-BD39-00A50BD4BC22}"/>
              </a:ext>
            </a:extLst>
          </p:cNvPr>
          <p:cNvSpPr>
            <a:spLocks noGrp="1" noChangeArrowheads="1"/>
          </p:cNvSpPr>
          <p:nvPr>
            <p:ph type="title"/>
          </p:nvPr>
        </p:nvSpPr>
        <p:spPr>
          <a:xfrm>
            <a:off x="102700" y="270875"/>
            <a:ext cx="8520600" cy="572700"/>
          </a:xfrm>
        </p:spPr>
        <p:txBody>
          <a:bodyPr>
            <a:noAutofit/>
          </a:bodyPr>
          <a:lstStyle/>
          <a:p>
            <a:pPr eaLnBrk="1" hangingPunct="1"/>
            <a:r>
              <a:rPr lang="en-US" altLang="en-US" dirty="0"/>
              <a:t>Block 1: One Way Hash Function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5">
            <a:extLst>
              <a:ext uri="{FF2B5EF4-FFF2-40B4-BE49-F238E27FC236}">
                <a16:creationId xmlns:a16="http://schemas.microsoft.com/office/drawing/2014/main" id="{4D46A252-19D2-2800-D902-FDD6AAA437A8}"/>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08D169B3-9448-E74E-B090-9C0D94BE9221}" type="slidenum">
              <a:rPr lang="en-US" altLang="en-US" sz="1050"/>
              <a:pPr>
                <a:spcBef>
                  <a:spcPct val="0"/>
                </a:spcBef>
                <a:buFontTx/>
                <a:buNone/>
              </a:pPr>
              <a:t>24</a:t>
            </a:fld>
            <a:endParaRPr lang="en-US" altLang="en-US" sz="1050"/>
          </a:p>
        </p:txBody>
      </p:sp>
      <p:sp>
        <p:nvSpPr>
          <p:cNvPr id="27651" name="Rectangle 2">
            <a:extLst>
              <a:ext uri="{FF2B5EF4-FFF2-40B4-BE49-F238E27FC236}">
                <a16:creationId xmlns:a16="http://schemas.microsoft.com/office/drawing/2014/main" id="{1B785395-9CDF-55F0-78CC-1B80AA10F5D2}"/>
              </a:ext>
            </a:extLst>
          </p:cNvPr>
          <p:cNvSpPr>
            <a:spLocks noGrp="1" noChangeArrowheads="1"/>
          </p:cNvSpPr>
          <p:nvPr>
            <p:ph type="title"/>
          </p:nvPr>
        </p:nvSpPr>
        <p:spPr/>
        <p:txBody>
          <a:bodyPr>
            <a:noAutofit/>
          </a:bodyPr>
          <a:lstStyle/>
          <a:p>
            <a:pPr eaLnBrk="1" hangingPunct="1"/>
            <a:r>
              <a:rPr lang="en-US" altLang="en-US" dirty="0"/>
              <a:t>Block 1: One Way Hash Function</a:t>
            </a:r>
          </a:p>
        </p:txBody>
      </p:sp>
      <p:sp>
        <p:nvSpPr>
          <p:cNvPr id="27652" name="Rectangle 3">
            <a:extLst>
              <a:ext uri="{FF2B5EF4-FFF2-40B4-BE49-F238E27FC236}">
                <a16:creationId xmlns:a16="http://schemas.microsoft.com/office/drawing/2014/main" id="{B7E94F72-2C6E-4499-F092-B4614C971213}"/>
              </a:ext>
            </a:extLst>
          </p:cNvPr>
          <p:cNvSpPr>
            <a:spLocks noGrp="1" noChangeArrowheads="1"/>
          </p:cNvSpPr>
          <p:nvPr>
            <p:ph type="body" idx="1"/>
          </p:nvPr>
        </p:nvSpPr>
        <p:spPr/>
        <p:txBody>
          <a:bodyPr/>
          <a:lstStyle/>
          <a:p>
            <a:pPr eaLnBrk="1" hangingPunct="1"/>
            <a:r>
              <a:rPr lang="en-US" altLang="en-US" sz="2400" dirty="0"/>
              <a:t>Usage of hash function</a:t>
            </a:r>
          </a:p>
          <a:p>
            <a:pPr lvl="1" eaLnBrk="1" hangingPunct="1"/>
            <a:r>
              <a:rPr lang="en-US" altLang="en-US" sz="1800" dirty="0"/>
              <a:t>Timestamp a file and prove that you are the creator (can be used to timestamp the homework)</a:t>
            </a:r>
          </a:p>
          <a:p>
            <a:pPr lvl="1" eaLnBrk="1" hangingPunct="1"/>
            <a:r>
              <a:rPr lang="en-US" altLang="en-US" sz="1800" dirty="0"/>
              <a:t>Hash values of the downloaded files</a:t>
            </a:r>
          </a:p>
          <a:p>
            <a:pPr lvl="1" eaLnBrk="1" hangingPunct="1"/>
            <a:r>
              <a:rPr lang="en-US" altLang="en-US" sz="1800" dirty="0"/>
              <a:t>A commitment that cannot be easily changed</a:t>
            </a:r>
          </a:p>
          <a:p>
            <a:pPr lvl="1" eaLnBrk="1" hangingPunct="1"/>
            <a:r>
              <a:rPr lang="en-US" altLang="en-US" sz="1800" dirty="0"/>
              <a:t>Verify the integrity of the files in a file system</a:t>
            </a:r>
          </a:p>
          <a:p>
            <a:pPr lvl="2" eaLnBrk="1" hangingPunct="1"/>
            <a:r>
              <a:rPr lang="en-US" altLang="en-US" sz="1500" dirty="0"/>
              <a:t>Security problems: how and where to save the hash values</a:t>
            </a:r>
          </a:p>
          <a:p>
            <a:pPr lvl="2" eaLnBrk="1" hangingPunct="1"/>
            <a:r>
              <a:rPr lang="en-US" altLang="en-US" sz="1500" dirty="0"/>
              <a:t>Use a secret key</a:t>
            </a:r>
            <a:r>
              <a:rPr lang="en-US" altLang="en-US" sz="1500" i="1" dirty="0"/>
              <a:t> k, </a:t>
            </a:r>
            <a:r>
              <a:rPr lang="en-US" altLang="en-US" sz="1500" dirty="0"/>
              <a:t>do not store </a:t>
            </a:r>
            <a:r>
              <a:rPr lang="en-US" altLang="en-US" sz="1500" i="1" dirty="0"/>
              <a:t>k</a:t>
            </a:r>
            <a:r>
              <a:rPr lang="en-US" altLang="en-US" sz="1500" dirty="0"/>
              <a:t> on the computer</a:t>
            </a:r>
            <a:r>
              <a:rPr lang="en-US" altLang="en-US" sz="1500" i="1" dirty="0"/>
              <a:t>, </a:t>
            </a:r>
            <a:r>
              <a:rPr lang="en-US" altLang="en-US" sz="1500" dirty="0"/>
              <a:t>use</a:t>
            </a:r>
            <a:r>
              <a:rPr lang="en-US" altLang="en-US" sz="1500" i="1" dirty="0"/>
              <a:t> Hash(x, k)</a:t>
            </a:r>
            <a:r>
              <a:rPr lang="en-US" altLang="en-US" sz="1500" dirty="0"/>
              <a:t> to prevent change on the computer: usually called MAC code (message authentication code)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5">
            <a:extLst>
              <a:ext uri="{FF2B5EF4-FFF2-40B4-BE49-F238E27FC236}">
                <a16:creationId xmlns:a16="http://schemas.microsoft.com/office/drawing/2014/main" id="{E09CAD17-DECB-CC00-0D4F-9FA0547FEB06}"/>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1097FFE0-84A6-9142-B1B6-3C75B3CD1398}" type="slidenum">
              <a:rPr lang="en-US" altLang="en-US" sz="1050"/>
              <a:pPr>
                <a:spcBef>
                  <a:spcPct val="0"/>
                </a:spcBef>
                <a:buFontTx/>
                <a:buNone/>
              </a:pPr>
              <a:t>25</a:t>
            </a:fld>
            <a:endParaRPr lang="en-US" altLang="en-US" sz="1050"/>
          </a:p>
        </p:txBody>
      </p:sp>
      <p:sp>
        <p:nvSpPr>
          <p:cNvPr id="29699" name="Rectangle 2">
            <a:extLst>
              <a:ext uri="{FF2B5EF4-FFF2-40B4-BE49-F238E27FC236}">
                <a16:creationId xmlns:a16="http://schemas.microsoft.com/office/drawing/2014/main" id="{75A2103C-2474-2511-112F-0851C1A4ABE1}"/>
              </a:ext>
            </a:extLst>
          </p:cNvPr>
          <p:cNvSpPr>
            <a:spLocks noGrp="1" noChangeArrowheads="1"/>
          </p:cNvSpPr>
          <p:nvPr>
            <p:ph type="title"/>
          </p:nvPr>
        </p:nvSpPr>
        <p:spPr/>
        <p:txBody>
          <a:bodyPr>
            <a:noAutofit/>
          </a:bodyPr>
          <a:lstStyle/>
          <a:p>
            <a:pPr eaLnBrk="1" hangingPunct="1"/>
            <a:r>
              <a:rPr lang="en-US" altLang="en-US" dirty="0"/>
              <a:t>Block 2: Symmetric Cryptography </a:t>
            </a:r>
          </a:p>
        </p:txBody>
      </p:sp>
      <p:sp>
        <p:nvSpPr>
          <p:cNvPr id="29700" name="Rectangle 3">
            <a:extLst>
              <a:ext uri="{FF2B5EF4-FFF2-40B4-BE49-F238E27FC236}">
                <a16:creationId xmlns:a16="http://schemas.microsoft.com/office/drawing/2014/main" id="{4760D738-ED3A-B399-2680-DBBA8484E4F4}"/>
              </a:ext>
            </a:extLst>
          </p:cNvPr>
          <p:cNvSpPr>
            <a:spLocks noGrp="1" noChangeArrowheads="1"/>
          </p:cNvSpPr>
          <p:nvPr>
            <p:ph type="body" idx="1"/>
          </p:nvPr>
        </p:nvSpPr>
        <p:spPr/>
        <p:txBody>
          <a:bodyPr>
            <a:normAutofit/>
          </a:bodyPr>
          <a:lstStyle/>
          <a:p>
            <a:pPr eaLnBrk="1" hangingPunct="1">
              <a:lnSpc>
                <a:spcPct val="114000"/>
              </a:lnSpc>
            </a:pPr>
            <a:r>
              <a:rPr lang="en-US" altLang="en-US" sz="2400" dirty="0"/>
              <a:t>Steps:</a:t>
            </a:r>
          </a:p>
          <a:p>
            <a:pPr lvl="1" eaLnBrk="1" hangingPunct="1">
              <a:lnSpc>
                <a:spcPct val="114000"/>
              </a:lnSpc>
              <a:buFontTx/>
              <a:buNone/>
            </a:pPr>
            <a:r>
              <a:rPr lang="en-US" altLang="en-US" sz="2000" dirty="0"/>
              <a:t>(1) Alice and Bob agree on a key </a:t>
            </a:r>
            <a:r>
              <a:rPr lang="en-US" altLang="en-US" sz="2000" i="1" dirty="0"/>
              <a:t>k</a:t>
            </a:r>
            <a:r>
              <a:rPr lang="en-US" altLang="en-US" sz="2000" dirty="0"/>
              <a:t> and an encryption algorithm</a:t>
            </a:r>
          </a:p>
          <a:p>
            <a:pPr lvl="1" eaLnBrk="1" hangingPunct="1">
              <a:lnSpc>
                <a:spcPct val="114000"/>
              </a:lnSpc>
              <a:buFontTx/>
              <a:buNone/>
            </a:pPr>
            <a:r>
              <a:rPr lang="en-US" altLang="en-US" sz="2000" dirty="0"/>
              <a:t>(2) Alice calculates </a:t>
            </a:r>
            <a:r>
              <a:rPr lang="en-US" altLang="en-US" sz="2000" dirty="0" err="1"/>
              <a:t>E_</a:t>
            </a:r>
            <a:r>
              <a:rPr lang="en-US" altLang="en-US" sz="2000" i="1" dirty="0" err="1"/>
              <a:t>k</a:t>
            </a:r>
            <a:r>
              <a:rPr lang="en-US" altLang="en-US" sz="2000" i="1" dirty="0"/>
              <a:t> </a:t>
            </a:r>
            <a:r>
              <a:rPr lang="en-US" altLang="en-US" sz="2000" dirty="0"/>
              <a:t>(message) and sends the cipher text to Bob</a:t>
            </a:r>
          </a:p>
          <a:p>
            <a:pPr lvl="1" eaLnBrk="1" hangingPunct="1">
              <a:lnSpc>
                <a:spcPct val="114000"/>
              </a:lnSpc>
              <a:buFontTx/>
              <a:buNone/>
            </a:pPr>
            <a:r>
              <a:rPr lang="en-US" altLang="en-US" sz="2000" dirty="0"/>
              <a:t>(3) Bob decrypts the message and gets the plaintext</a:t>
            </a:r>
          </a:p>
          <a:p>
            <a:pPr eaLnBrk="1" hangingPunct="1">
              <a:lnSpc>
                <a:spcPct val="114000"/>
              </a:lnSpc>
            </a:pPr>
            <a:r>
              <a:rPr lang="en-US" altLang="en-US" sz="2400" dirty="0"/>
              <a:t>Problems</a:t>
            </a:r>
          </a:p>
          <a:p>
            <a:pPr lvl="1" eaLnBrk="1" hangingPunct="1">
              <a:lnSpc>
                <a:spcPct val="114000"/>
              </a:lnSpc>
            </a:pPr>
            <a:r>
              <a:rPr lang="en-US" altLang="en-US" sz="2000" dirty="0"/>
              <a:t>How to determine the key: must in a secret place</a:t>
            </a:r>
          </a:p>
          <a:p>
            <a:pPr lvl="1" eaLnBrk="1" hangingPunct="1">
              <a:lnSpc>
                <a:spcPct val="114000"/>
              </a:lnSpc>
            </a:pPr>
            <a:r>
              <a:rPr lang="en-US" altLang="en-US" sz="2000" dirty="0"/>
              <a:t>How to convince other people it is from Alice instead of Bob</a:t>
            </a:r>
          </a:p>
          <a:p>
            <a:pPr lvl="1" eaLnBrk="1" hangingPunct="1">
              <a:lnSpc>
                <a:spcPct val="114000"/>
              </a:lnSpc>
            </a:pPr>
            <a:r>
              <a:rPr lang="en-US" altLang="en-US" sz="2000" dirty="0"/>
              <a:t>Number of keys increases fast, not scalable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5">
            <a:extLst>
              <a:ext uri="{FF2B5EF4-FFF2-40B4-BE49-F238E27FC236}">
                <a16:creationId xmlns:a16="http://schemas.microsoft.com/office/drawing/2014/main" id="{79E37E4E-4BC6-140F-6DDC-6D96A93AAC79}"/>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CAAA79D4-EB1F-444A-8A6D-ACC87C0C567F}" type="slidenum">
              <a:rPr lang="en-US" altLang="en-US" sz="1050"/>
              <a:pPr>
                <a:spcBef>
                  <a:spcPct val="0"/>
                </a:spcBef>
                <a:buFontTx/>
                <a:buNone/>
              </a:pPr>
              <a:t>26</a:t>
            </a:fld>
            <a:endParaRPr lang="en-US" altLang="en-US" sz="1050"/>
          </a:p>
        </p:txBody>
      </p:sp>
      <p:sp>
        <p:nvSpPr>
          <p:cNvPr id="31747" name="Rectangle 2">
            <a:extLst>
              <a:ext uri="{FF2B5EF4-FFF2-40B4-BE49-F238E27FC236}">
                <a16:creationId xmlns:a16="http://schemas.microsoft.com/office/drawing/2014/main" id="{6520CE80-36D5-2E42-C5F3-B5E03B23F427}"/>
              </a:ext>
            </a:extLst>
          </p:cNvPr>
          <p:cNvSpPr>
            <a:spLocks noGrp="1" noChangeArrowheads="1"/>
          </p:cNvSpPr>
          <p:nvPr>
            <p:ph type="title"/>
          </p:nvPr>
        </p:nvSpPr>
        <p:spPr/>
        <p:txBody>
          <a:bodyPr>
            <a:noAutofit/>
          </a:bodyPr>
          <a:lstStyle/>
          <a:p>
            <a:pPr eaLnBrk="1" hangingPunct="1"/>
            <a:r>
              <a:rPr lang="en-US" altLang="en-US" dirty="0"/>
              <a:t>Block 3: Asymmetric Cryptography</a:t>
            </a:r>
          </a:p>
        </p:txBody>
      </p:sp>
      <p:sp>
        <p:nvSpPr>
          <p:cNvPr id="31748" name="Rectangle 3">
            <a:extLst>
              <a:ext uri="{FF2B5EF4-FFF2-40B4-BE49-F238E27FC236}">
                <a16:creationId xmlns:a16="http://schemas.microsoft.com/office/drawing/2014/main" id="{CB2FBA1A-939C-6886-2E7E-996C9F5A43FB}"/>
              </a:ext>
            </a:extLst>
          </p:cNvPr>
          <p:cNvSpPr>
            <a:spLocks noGrp="1" noChangeArrowheads="1"/>
          </p:cNvSpPr>
          <p:nvPr>
            <p:ph type="body" idx="1"/>
          </p:nvPr>
        </p:nvSpPr>
        <p:spPr>
          <a:xfrm>
            <a:off x="198500" y="1246824"/>
            <a:ext cx="8520600" cy="3708633"/>
          </a:xfrm>
        </p:spPr>
        <p:txBody>
          <a:bodyPr>
            <a:normAutofit lnSpcReduction="10000"/>
          </a:bodyPr>
          <a:lstStyle/>
          <a:p>
            <a:pPr marL="400050" indent="-400050">
              <a:lnSpc>
                <a:spcPct val="114000"/>
              </a:lnSpc>
            </a:pPr>
            <a:r>
              <a:rPr lang="en-US" altLang="en-US" sz="2400" dirty="0"/>
              <a:t>First appeared in 1976, proposed by Diffie and Hellman</a:t>
            </a:r>
          </a:p>
          <a:p>
            <a:pPr marL="400050" indent="-400050">
              <a:lnSpc>
                <a:spcPct val="114000"/>
              </a:lnSpc>
            </a:pPr>
            <a:r>
              <a:rPr lang="en-US" altLang="en-US" sz="2400" dirty="0"/>
              <a:t>Two keys: public key and private key, it is almost impossible to get private key from public key.</a:t>
            </a:r>
          </a:p>
          <a:p>
            <a:pPr marL="400050" indent="-400050">
              <a:lnSpc>
                <a:spcPct val="114000"/>
              </a:lnSpc>
            </a:pPr>
            <a:r>
              <a:rPr lang="en-US" altLang="en-US" sz="2400" dirty="0"/>
              <a:t>A certain kind of trap door one way functions: private key is the secret</a:t>
            </a:r>
          </a:p>
          <a:p>
            <a:pPr marL="400050" indent="-400050">
              <a:lnSpc>
                <a:spcPct val="114000"/>
              </a:lnSpc>
            </a:pPr>
            <a:r>
              <a:rPr lang="en-US" altLang="en-US" sz="2400" dirty="0"/>
              <a:t>Steps:</a:t>
            </a:r>
          </a:p>
          <a:p>
            <a:pPr marL="685800" lvl="1" indent="-342900">
              <a:lnSpc>
                <a:spcPct val="114000"/>
              </a:lnSpc>
              <a:buFontTx/>
              <a:buAutoNum type="arabicParenBoth"/>
            </a:pPr>
            <a:r>
              <a:rPr lang="en-US" altLang="en-US" sz="1800" dirty="0"/>
              <a:t>Alice and Bob agree on a public key encryption algorithm</a:t>
            </a:r>
          </a:p>
          <a:p>
            <a:pPr marL="685800" lvl="1" indent="-342900">
              <a:lnSpc>
                <a:spcPct val="114000"/>
              </a:lnSpc>
              <a:buFontTx/>
              <a:buAutoNum type="arabicParenBoth"/>
            </a:pPr>
            <a:r>
              <a:rPr lang="en-US" altLang="en-US" sz="1800" dirty="0"/>
              <a:t>Bob sends his public key to Alice</a:t>
            </a:r>
          </a:p>
          <a:p>
            <a:pPr marL="685800" lvl="1" indent="-342900">
              <a:lnSpc>
                <a:spcPct val="114000"/>
              </a:lnSpc>
              <a:buFontTx/>
              <a:buAutoNum type="arabicParenBoth"/>
            </a:pPr>
            <a:r>
              <a:rPr lang="en-US" altLang="en-US" sz="1800" dirty="0"/>
              <a:t>Alice calculates </a:t>
            </a:r>
            <a:r>
              <a:rPr lang="en-US" altLang="en-US" sz="1800" dirty="0" err="1"/>
              <a:t>E_pubB</a:t>
            </a:r>
            <a:r>
              <a:rPr lang="en-US" altLang="en-US" sz="1800" i="1" dirty="0"/>
              <a:t> </a:t>
            </a:r>
            <a:r>
              <a:rPr lang="en-US" altLang="en-US" sz="1800" dirty="0"/>
              <a:t>(message) and sends the cipher text to Bob</a:t>
            </a:r>
          </a:p>
          <a:p>
            <a:pPr marL="685800" lvl="1" indent="-342900">
              <a:lnSpc>
                <a:spcPct val="114000"/>
              </a:lnSpc>
              <a:buFontTx/>
              <a:buAutoNum type="arabicParenBoth"/>
            </a:pPr>
            <a:r>
              <a:rPr lang="en-US" altLang="en-US" sz="1800" dirty="0"/>
              <a:t>Bob decrypts the message with the private key and gets the plaintext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C8852-C990-46BE-0E66-0689926545C6}"/>
              </a:ext>
            </a:extLst>
          </p:cNvPr>
          <p:cNvSpPr>
            <a:spLocks noGrp="1"/>
          </p:cNvSpPr>
          <p:nvPr>
            <p:ph type="title"/>
          </p:nvPr>
        </p:nvSpPr>
        <p:spPr/>
        <p:txBody>
          <a:bodyPr>
            <a:normAutofit fontScale="90000"/>
          </a:bodyPr>
          <a:lstStyle/>
          <a:p>
            <a:r>
              <a:rPr lang="en-US" altLang="en-US" dirty="0"/>
              <a:t>Block 3: Asymmetric Cryptography (continue)</a:t>
            </a:r>
            <a:endParaRPr lang="en-US" dirty="0"/>
          </a:p>
        </p:txBody>
      </p:sp>
      <p:sp>
        <p:nvSpPr>
          <p:cNvPr id="3" name="Content Placeholder 2">
            <a:extLst>
              <a:ext uri="{FF2B5EF4-FFF2-40B4-BE49-F238E27FC236}">
                <a16:creationId xmlns:a16="http://schemas.microsoft.com/office/drawing/2014/main" id="{C118346A-B8D6-C3D3-13E3-BE6F820B0585}"/>
              </a:ext>
            </a:extLst>
          </p:cNvPr>
          <p:cNvSpPr>
            <a:spLocks noGrp="1"/>
          </p:cNvSpPr>
          <p:nvPr>
            <p:ph idx="1"/>
          </p:nvPr>
        </p:nvSpPr>
        <p:spPr>
          <a:xfrm>
            <a:off x="198500" y="1246824"/>
            <a:ext cx="8520600" cy="3896675"/>
          </a:xfrm>
        </p:spPr>
        <p:txBody>
          <a:bodyPr>
            <a:normAutofit/>
          </a:bodyPr>
          <a:lstStyle/>
          <a:p>
            <a:pPr marL="400050" indent="-400050">
              <a:lnSpc>
                <a:spcPct val="114000"/>
              </a:lnSpc>
            </a:pPr>
            <a:r>
              <a:rPr lang="en-US" altLang="en-US" sz="2400" dirty="0"/>
              <a:t>Solve the problem in symmetric crypto methods: the key can be transferred in public</a:t>
            </a:r>
          </a:p>
          <a:p>
            <a:pPr marL="400050" indent="-400050">
              <a:lnSpc>
                <a:spcPct val="114000"/>
              </a:lnSpc>
            </a:pPr>
            <a:r>
              <a:rPr lang="en-US" altLang="en-US" sz="2400" dirty="0"/>
              <a:t>More scalable, easy for multicast</a:t>
            </a:r>
          </a:p>
          <a:p>
            <a:pPr marL="400050" indent="-400050">
              <a:lnSpc>
                <a:spcPct val="114000"/>
              </a:lnSpc>
            </a:pPr>
            <a:r>
              <a:rPr lang="en-US" altLang="en-US" sz="2400" dirty="0"/>
              <a:t>New problems:</a:t>
            </a:r>
          </a:p>
          <a:p>
            <a:pPr marL="685800" lvl="1" indent="-342900">
              <a:lnSpc>
                <a:spcPct val="114000"/>
              </a:lnSpc>
            </a:pPr>
            <a:r>
              <a:rPr lang="en-US" altLang="en-US" sz="2000" dirty="0"/>
              <a:t>How can we make sure it is Bob’s public key</a:t>
            </a:r>
          </a:p>
          <a:p>
            <a:pPr marL="971550" lvl="2" indent="-285750">
              <a:lnSpc>
                <a:spcPct val="114000"/>
              </a:lnSpc>
            </a:pPr>
            <a:r>
              <a:rPr lang="en-US" altLang="en-US" sz="1600" dirty="0"/>
              <a:t>Trusted Third Party</a:t>
            </a:r>
          </a:p>
          <a:p>
            <a:pPr marL="971550" lvl="2" indent="-285750">
              <a:lnSpc>
                <a:spcPct val="114000"/>
              </a:lnSpc>
            </a:pPr>
            <a:r>
              <a:rPr lang="en-US" altLang="en-US" sz="1600" dirty="0"/>
              <a:t>Certificate for the public key</a:t>
            </a:r>
          </a:p>
          <a:p>
            <a:pPr marL="685800" lvl="1" indent="-342900">
              <a:lnSpc>
                <a:spcPct val="114000"/>
              </a:lnSpc>
            </a:pPr>
            <a:r>
              <a:rPr lang="en-US" altLang="en-US" sz="2000" dirty="0"/>
              <a:t>How to guarantee the sender’s identity</a:t>
            </a:r>
          </a:p>
        </p:txBody>
      </p:sp>
      <p:sp>
        <p:nvSpPr>
          <p:cNvPr id="4" name="Slide Number Placeholder 3">
            <a:extLst>
              <a:ext uri="{FF2B5EF4-FFF2-40B4-BE49-F238E27FC236}">
                <a16:creationId xmlns:a16="http://schemas.microsoft.com/office/drawing/2014/main" id="{7ED770A5-EA75-BC34-1712-2BE45DCA46D4}"/>
              </a:ext>
            </a:extLst>
          </p:cNvPr>
          <p:cNvSpPr>
            <a:spLocks noGrp="1"/>
          </p:cNvSpPr>
          <p:nvPr>
            <p:ph type="sldNum" sz="quarter" idx="12"/>
          </p:nvPr>
        </p:nvSpPr>
        <p:spPr/>
        <p:txBody>
          <a:bodyPr/>
          <a:lstStyle/>
          <a:p>
            <a:fld id="{9DCE2E54-22D5-1445-8BC1-DEE9C38A6338}" type="slidenum">
              <a:rPr lang="en-US" altLang="en-US" smtClean="0"/>
              <a:pPr/>
              <a:t>27</a:t>
            </a:fld>
            <a:endParaRPr lang="en-US" altLang="en-US"/>
          </a:p>
        </p:txBody>
      </p:sp>
    </p:spTree>
    <p:extLst>
      <p:ext uri="{BB962C8B-B14F-4D97-AF65-F5344CB8AC3E}">
        <p14:creationId xmlns:p14="http://schemas.microsoft.com/office/powerpoint/2010/main" val="20579975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5">
            <a:extLst>
              <a:ext uri="{FF2B5EF4-FFF2-40B4-BE49-F238E27FC236}">
                <a16:creationId xmlns:a16="http://schemas.microsoft.com/office/drawing/2014/main" id="{766D9B34-10ED-1E8B-520C-EAA10F53AA5C}"/>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C94126CB-D29F-894F-B54A-17930E0DD38F}" type="slidenum">
              <a:rPr lang="en-US" altLang="en-US" sz="1050"/>
              <a:pPr>
                <a:spcBef>
                  <a:spcPct val="0"/>
                </a:spcBef>
                <a:buFontTx/>
                <a:buNone/>
              </a:pPr>
              <a:t>28</a:t>
            </a:fld>
            <a:endParaRPr lang="en-US" altLang="en-US" sz="1050"/>
          </a:p>
        </p:txBody>
      </p:sp>
      <p:sp>
        <p:nvSpPr>
          <p:cNvPr id="35843" name="Rectangle 2">
            <a:extLst>
              <a:ext uri="{FF2B5EF4-FFF2-40B4-BE49-F238E27FC236}">
                <a16:creationId xmlns:a16="http://schemas.microsoft.com/office/drawing/2014/main" id="{33EE0B6B-9BCD-00E1-C4BE-5E7E58B1CA2F}"/>
              </a:ext>
            </a:extLst>
          </p:cNvPr>
          <p:cNvSpPr>
            <a:spLocks noGrp="1" noChangeArrowheads="1"/>
          </p:cNvSpPr>
          <p:nvPr>
            <p:ph type="title"/>
          </p:nvPr>
        </p:nvSpPr>
        <p:spPr/>
        <p:txBody>
          <a:bodyPr>
            <a:normAutofit fontScale="90000"/>
          </a:bodyPr>
          <a:lstStyle/>
          <a:p>
            <a:pPr eaLnBrk="1" hangingPunct="1"/>
            <a:r>
              <a:rPr lang="en-US" altLang="en-US" dirty="0"/>
              <a:t>Hybrid Crypto Systems</a:t>
            </a:r>
          </a:p>
        </p:txBody>
      </p:sp>
      <p:sp>
        <p:nvSpPr>
          <p:cNvPr id="35844" name="Rectangle 3">
            <a:extLst>
              <a:ext uri="{FF2B5EF4-FFF2-40B4-BE49-F238E27FC236}">
                <a16:creationId xmlns:a16="http://schemas.microsoft.com/office/drawing/2014/main" id="{579BDD67-8145-7632-56B3-407A95C325E1}"/>
              </a:ext>
            </a:extLst>
          </p:cNvPr>
          <p:cNvSpPr>
            <a:spLocks noGrp="1" noChangeArrowheads="1"/>
          </p:cNvSpPr>
          <p:nvPr>
            <p:ph type="body" idx="1"/>
          </p:nvPr>
        </p:nvSpPr>
        <p:spPr/>
        <p:txBody>
          <a:bodyPr>
            <a:normAutofit/>
          </a:bodyPr>
          <a:lstStyle/>
          <a:p>
            <a:pPr eaLnBrk="1" hangingPunct="1">
              <a:lnSpc>
                <a:spcPct val="114000"/>
              </a:lnSpc>
            </a:pPr>
            <a:r>
              <a:rPr lang="en-US" altLang="en-US" sz="2400" dirty="0"/>
              <a:t>Symmetric methods are fast, easy to implement, but require special attention during key distribution</a:t>
            </a:r>
          </a:p>
          <a:p>
            <a:pPr eaLnBrk="1" hangingPunct="1">
              <a:lnSpc>
                <a:spcPct val="114000"/>
              </a:lnSpc>
            </a:pPr>
            <a:r>
              <a:rPr lang="en-US" altLang="en-US" sz="2400" dirty="0"/>
              <a:t>Asymmetric methods are slow, but more secure</a:t>
            </a:r>
          </a:p>
          <a:p>
            <a:pPr eaLnBrk="1" hangingPunct="1">
              <a:lnSpc>
                <a:spcPct val="114000"/>
              </a:lnSpc>
            </a:pPr>
            <a:r>
              <a:rPr lang="en-US" altLang="en-US" sz="2400" dirty="0"/>
              <a:t>Hybrid:</a:t>
            </a:r>
          </a:p>
          <a:p>
            <a:pPr lvl="1" eaLnBrk="1" hangingPunct="1">
              <a:lnSpc>
                <a:spcPct val="114000"/>
              </a:lnSpc>
            </a:pPr>
            <a:r>
              <a:rPr lang="en-US" altLang="en-US" sz="1800" dirty="0"/>
              <a:t>Using asymmetric method to distribute key</a:t>
            </a:r>
          </a:p>
          <a:p>
            <a:pPr lvl="1" eaLnBrk="1" hangingPunct="1">
              <a:lnSpc>
                <a:spcPct val="114000"/>
              </a:lnSpc>
            </a:pPr>
            <a:r>
              <a:rPr lang="en-US" altLang="en-US" sz="1800" dirty="0"/>
              <a:t>Using symmetric method to encrypt data</a:t>
            </a:r>
            <a:endParaRPr lang="en-US" altLang="en-US" sz="1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5">
            <a:extLst>
              <a:ext uri="{FF2B5EF4-FFF2-40B4-BE49-F238E27FC236}">
                <a16:creationId xmlns:a16="http://schemas.microsoft.com/office/drawing/2014/main" id="{54227D70-BA68-C9E4-DD52-946BDCD211A4}"/>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35737C66-51CC-E941-A8AF-9673A90D2208}" type="slidenum">
              <a:rPr lang="en-US" altLang="en-US" sz="1050"/>
              <a:pPr>
                <a:spcBef>
                  <a:spcPct val="0"/>
                </a:spcBef>
                <a:buFontTx/>
                <a:buNone/>
              </a:pPr>
              <a:t>29</a:t>
            </a:fld>
            <a:endParaRPr lang="en-US" altLang="en-US" sz="1050"/>
          </a:p>
        </p:txBody>
      </p:sp>
      <p:sp>
        <p:nvSpPr>
          <p:cNvPr id="37891" name="Rectangle 2">
            <a:extLst>
              <a:ext uri="{FF2B5EF4-FFF2-40B4-BE49-F238E27FC236}">
                <a16:creationId xmlns:a16="http://schemas.microsoft.com/office/drawing/2014/main" id="{383255DB-DCD0-7012-D4A8-F2D285E73AD0}"/>
              </a:ext>
            </a:extLst>
          </p:cNvPr>
          <p:cNvSpPr>
            <a:spLocks noGrp="1" noChangeArrowheads="1"/>
          </p:cNvSpPr>
          <p:nvPr>
            <p:ph type="title"/>
          </p:nvPr>
        </p:nvSpPr>
        <p:spPr/>
        <p:txBody>
          <a:bodyPr>
            <a:normAutofit fontScale="90000"/>
          </a:bodyPr>
          <a:lstStyle/>
          <a:p>
            <a:pPr eaLnBrk="1" hangingPunct="1"/>
            <a:r>
              <a:rPr lang="en-US" altLang="en-US" sz="3000" dirty="0"/>
              <a:t>Using Hybrid Crypto Systems</a:t>
            </a:r>
          </a:p>
        </p:txBody>
      </p:sp>
      <p:sp>
        <p:nvSpPr>
          <p:cNvPr id="37892" name="Rectangle 3">
            <a:extLst>
              <a:ext uri="{FF2B5EF4-FFF2-40B4-BE49-F238E27FC236}">
                <a16:creationId xmlns:a16="http://schemas.microsoft.com/office/drawing/2014/main" id="{80848EFB-910C-9C07-9863-587822B8592A}"/>
              </a:ext>
            </a:extLst>
          </p:cNvPr>
          <p:cNvSpPr>
            <a:spLocks noGrp="1" noChangeArrowheads="1"/>
          </p:cNvSpPr>
          <p:nvPr>
            <p:ph type="body" idx="1"/>
          </p:nvPr>
        </p:nvSpPr>
        <p:spPr/>
        <p:txBody>
          <a:bodyPr/>
          <a:lstStyle/>
          <a:p>
            <a:pPr indent="-457200"/>
            <a:r>
              <a:rPr lang="en-US" altLang="en-US" sz="2400" dirty="0"/>
              <a:t>Steps</a:t>
            </a:r>
          </a:p>
          <a:p>
            <a:pPr lvl="1" indent="-457200">
              <a:buFont typeface="+mj-lt"/>
              <a:buAutoNum type="arabicPeriod"/>
            </a:pPr>
            <a:r>
              <a:rPr lang="en-US" altLang="en-US" sz="1800" dirty="0"/>
              <a:t>Bob sends Alice his public key</a:t>
            </a:r>
          </a:p>
          <a:p>
            <a:pPr lvl="1" indent="-457200">
              <a:buFont typeface="+mj-lt"/>
              <a:buAutoNum type="arabicPeriod"/>
            </a:pPr>
            <a:r>
              <a:rPr lang="en-US" altLang="en-US" sz="1800" dirty="0"/>
              <a:t>Alice encrypts the session key with this public key and sends to Bob</a:t>
            </a:r>
          </a:p>
          <a:p>
            <a:pPr lvl="1" indent="-457200">
              <a:buFont typeface="+mj-lt"/>
              <a:buAutoNum type="arabicPeriod"/>
            </a:pPr>
            <a:r>
              <a:rPr lang="en-US" altLang="en-US" sz="1800" dirty="0"/>
              <a:t>Both Alice and Bob know the session key and can use it for data traffic</a:t>
            </a:r>
          </a:p>
          <a:p>
            <a:pPr indent="-457200"/>
            <a:r>
              <a:rPr lang="en-US" altLang="en-US" sz="2400" dirty="0"/>
              <a:t>Open question: why should B trust A’s capabilities to generate keys?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Cunning Plan Today: Cryptography</a:t>
            </a:r>
            <a:endParaRPr dirty="0"/>
          </a:p>
        </p:txBody>
      </p:sp>
      <p:sp>
        <p:nvSpPr>
          <p:cNvPr id="313" name="Google Shape;313;p4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Introduction to Cryptography</a:t>
            </a:r>
            <a:endParaRPr sz="2000" dirty="0"/>
          </a:p>
          <a:p>
            <a:pPr marL="914400" lvl="1" indent="-317500" algn="l" rtl="0">
              <a:spcBef>
                <a:spcPts val="0"/>
              </a:spcBef>
              <a:spcAft>
                <a:spcPts val="0"/>
              </a:spcAft>
              <a:buSzPts val="1400"/>
              <a:buChar char="○"/>
            </a:pPr>
            <a:r>
              <a:rPr lang="en" sz="1800" dirty="0"/>
              <a:t>What is cryptography?</a:t>
            </a:r>
            <a:endParaRPr sz="1800" dirty="0"/>
          </a:p>
          <a:p>
            <a:pPr marL="914400" lvl="1" indent="-317500" algn="l" rtl="0">
              <a:spcBef>
                <a:spcPts val="0"/>
              </a:spcBef>
              <a:spcAft>
                <a:spcPts val="0"/>
              </a:spcAft>
              <a:buSzPts val="1400"/>
              <a:buChar char="○"/>
            </a:pPr>
            <a:r>
              <a:rPr lang="en" sz="1800" dirty="0"/>
              <a:t>Definitions</a:t>
            </a:r>
            <a:endParaRPr sz="1800" dirty="0"/>
          </a:p>
          <a:p>
            <a:pPr lvl="1"/>
            <a:r>
              <a:rPr lang="en" sz="1800" dirty="0"/>
              <a:t>Building blocks of cryptography</a:t>
            </a:r>
          </a:p>
          <a:p>
            <a:pPr lvl="1"/>
            <a:r>
              <a:rPr lang="en-US" sz="1800" dirty="0"/>
              <a:t>A brief history of cryptography</a:t>
            </a:r>
          </a:p>
          <a:p>
            <a:pPr marL="914400" lvl="1" indent="-317500" algn="l" rtl="0">
              <a:spcBef>
                <a:spcPts val="0"/>
              </a:spcBef>
              <a:spcAft>
                <a:spcPts val="0"/>
              </a:spcAft>
              <a:buSzPts val="1400"/>
              <a:buChar char="○"/>
            </a:pPr>
            <a:endParaRPr dirty="0"/>
          </a:p>
        </p:txBody>
      </p:sp>
      <p:sp>
        <p:nvSpPr>
          <p:cNvPr id="314" name="Google Shape;314;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5">
            <a:extLst>
              <a:ext uri="{FF2B5EF4-FFF2-40B4-BE49-F238E27FC236}">
                <a16:creationId xmlns:a16="http://schemas.microsoft.com/office/drawing/2014/main" id="{76192C1F-D61F-1AF7-A31E-ACF66EA34763}"/>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F918F156-4CFA-A344-86BA-5429D2272321}" type="slidenum">
              <a:rPr lang="en-US" altLang="en-US" sz="1050"/>
              <a:pPr>
                <a:spcBef>
                  <a:spcPct val="0"/>
                </a:spcBef>
                <a:buFontTx/>
                <a:buNone/>
              </a:pPr>
              <a:t>30</a:t>
            </a:fld>
            <a:endParaRPr lang="en-US" altLang="en-US" sz="1050"/>
          </a:p>
        </p:txBody>
      </p:sp>
      <p:sp>
        <p:nvSpPr>
          <p:cNvPr id="39939" name="Rectangle 2">
            <a:extLst>
              <a:ext uri="{FF2B5EF4-FFF2-40B4-BE49-F238E27FC236}">
                <a16:creationId xmlns:a16="http://schemas.microsoft.com/office/drawing/2014/main" id="{FE38361C-6683-F931-1771-4701B58C605E}"/>
              </a:ext>
            </a:extLst>
          </p:cNvPr>
          <p:cNvSpPr>
            <a:spLocks noGrp="1" noChangeArrowheads="1"/>
          </p:cNvSpPr>
          <p:nvPr>
            <p:ph type="title"/>
          </p:nvPr>
        </p:nvSpPr>
        <p:spPr/>
        <p:txBody>
          <a:bodyPr>
            <a:normAutofit fontScale="90000"/>
          </a:bodyPr>
          <a:lstStyle/>
          <a:p>
            <a:pPr eaLnBrk="1" hangingPunct="1"/>
            <a:r>
              <a:rPr lang="en-US" altLang="en-US" dirty="0"/>
              <a:t>Merkle’s Puzzle</a:t>
            </a:r>
          </a:p>
        </p:txBody>
      </p:sp>
      <p:sp>
        <p:nvSpPr>
          <p:cNvPr id="39940" name="Rectangle 3">
            <a:extLst>
              <a:ext uri="{FF2B5EF4-FFF2-40B4-BE49-F238E27FC236}">
                <a16:creationId xmlns:a16="http://schemas.microsoft.com/office/drawing/2014/main" id="{1A6F2E12-E1F2-6722-AF65-9B794CF32C23}"/>
              </a:ext>
            </a:extLst>
          </p:cNvPr>
          <p:cNvSpPr>
            <a:spLocks noGrp="1" noChangeArrowheads="1"/>
          </p:cNvSpPr>
          <p:nvPr>
            <p:ph type="body" idx="1"/>
          </p:nvPr>
        </p:nvSpPr>
        <p:spPr/>
        <p:txBody>
          <a:bodyPr>
            <a:normAutofit/>
          </a:bodyPr>
          <a:lstStyle/>
          <a:p>
            <a:pPr eaLnBrk="1" hangingPunct="1"/>
            <a:r>
              <a:rPr lang="en-US" altLang="en-US" sz="2400" dirty="0"/>
              <a:t>Make the life of an eavesdropper difficult</a:t>
            </a:r>
          </a:p>
          <a:p>
            <a:pPr lvl="1" eaLnBrk="1" hangingPunct="1"/>
            <a:r>
              <a:rPr lang="en-US" altLang="en-US" sz="1800" dirty="0"/>
              <a:t>The receiver can randomly choose one message</a:t>
            </a:r>
          </a:p>
          <a:p>
            <a:pPr lvl="1" eaLnBrk="1" hangingPunct="1"/>
            <a:r>
              <a:rPr lang="en-US" altLang="en-US" sz="1800" dirty="0"/>
              <a:t>The eavesdropper has to try almost all of them</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5">
            <a:extLst>
              <a:ext uri="{FF2B5EF4-FFF2-40B4-BE49-F238E27FC236}">
                <a16:creationId xmlns:a16="http://schemas.microsoft.com/office/drawing/2014/main" id="{F5F83009-96A2-EB94-5F0B-918CED0E802C}"/>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30F9120C-35C3-7C4B-A6C2-961D13AC02C3}" type="slidenum">
              <a:rPr lang="en-US" altLang="en-US" sz="1050"/>
              <a:pPr>
                <a:spcBef>
                  <a:spcPct val="0"/>
                </a:spcBef>
                <a:buFontTx/>
                <a:buNone/>
              </a:pPr>
              <a:t>31</a:t>
            </a:fld>
            <a:endParaRPr lang="en-US" altLang="en-US" sz="1050"/>
          </a:p>
        </p:txBody>
      </p:sp>
      <p:sp>
        <p:nvSpPr>
          <p:cNvPr id="40963" name="Rectangle 2">
            <a:extLst>
              <a:ext uri="{FF2B5EF4-FFF2-40B4-BE49-F238E27FC236}">
                <a16:creationId xmlns:a16="http://schemas.microsoft.com/office/drawing/2014/main" id="{FDC987C3-CBB0-7E2B-1548-22E4B10B0A22}"/>
              </a:ext>
            </a:extLst>
          </p:cNvPr>
          <p:cNvSpPr>
            <a:spLocks noGrp="1" noChangeArrowheads="1"/>
          </p:cNvSpPr>
          <p:nvPr>
            <p:ph type="title"/>
          </p:nvPr>
        </p:nvSpPr>
        <p:spPr/>
        <p:txBody>
          <a:bodyPr>
            <a:normAutofit fontScale="90000"/>
          </a:bodyPr>
          <a:lstStyle/>
          <a:p>
            <a:pPr eaLnBrk="1" hangingPunct="1"/>
            <a:r>
              <a:rPr lang="en-US" altLang="en-US" dirty="0"/>
              <a:t>Block 4: Digital signature</a:t>
            </a:r>
          </a:p>
        </p:txBody>
      </p:sp>
      <p:sp>
        <p:nvSpPr>
          <p:cNvPr id="40964" name="Rectangle 3">
            <a:extLst>
              <a:ext uri="{FF2B5EF4-FFF2-40B4-BE49-F238E27FC236}">
                <a16:creationId xmlns:a16="http://schemas.microsoft.com/office/drawing/2014/main" id="{AD5266CB-85C1-0AEF-B900-EEA31C63524B}"/>
              </a:ext>
            </a:extLst>
          </p:cNvPr>
          <p:cNvSpPr>
            <a:spLocks noGrp="1" noChangeArrowheads="1"/>
          </p:cNvSpPr>
          <p:nvPr>
            <p:ph type="body" idx="1"/>
          </p:nvPr>
        </p:nvSpPr>
        <p:spPr/>
        <p:txBody>
          <a:bodyPr>
            <a:normAutofit/>
          </a:bodyPr>
          <a:lstStyle/>
          <a:p>
            <a:pPr eaLnBrk="1" hangingPunct="1"/>
            <a:r>
              <a:rPr lang="en-US" altLang="en-US" sz="2400" dirty="0"/>
              <a:t>Signature by symmetric encryption:</a:t>
            </a:r>
          </a:p>
          <a:p>
            <a:pPr lvl="1" eaLnBrk="1" hangingPunct="1"/>
            <a:r>
              <a:rPr lang="en-US" altLang="en-US" sz="2000" dirty="0"/>
              <a:t>TTP will get involved</a:t>
            </a:r>
          </a:p>
          <a:p>
            <a:pPr lvl="1" eaLnBrk="1" hangingPunct="1"/>
            <a:r>
              <a:rPr lang="en-US" altLang="en-US" sz="2000" dirty="0"/>
              <a:t>Who should store the encrypted messages?</a:t>
            </a:r>
          </a:p>
          <a:p>
            <a:pPr lvl="1" eaLnBrk="1" hangingPunct="1"/>
            <a:r>
              <a:rPr lang="en-US" altLang="en-US" sz="2000" dirty="0"/>
              <a:t>How to send to a third party: through TTP again</a:t>
            </a:r>
          </a:p>
          <a:p>
            <a:pPr eaLnBrk="1" hangingPunct="1"/>
            <a:r>
              <a:rPr lang="en-US" altLang="en-US" sz="2400" dirty="0"/>
              <a:t>Signature with asymmetric encryption</a:t>
            </a:r>
          </a:p>
          <a:p>
            <a:pPr lvl="1" eaLnBrk="1" hangingPunct="1"/>
            <a:r>
              <a:rPr lang="en-US" altLang="en-US" sz="2000" dirty="0"/>
              <a:t>Using the private key for signature</a:t>
            </a:r>
          </a:p>
          <a:p>
            <a:pPr lvl="1" eaLnBrk="1" hangingPunct="1"/>
            <a:r>
              <a:rPr lang="en-US" altLang="en-US" sz="2000" dirty="0"/>
              <a:t>If the signature is like “I owe Bob $100”, a timestamp should also be included in the signature to avoid replay attack.</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a:extLst>
              <a:ext uri="{FF2B5EF4-FFF2-40B4-BE49-F238E27FC236}">
                <a16:creationId xmlns:a16="http://schemas.microsoft.com/office/drawing/2014/main" id="{CB3DA362-A092-F3B1-168A-6F026383F968}"/>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4E7264E7-47A0-824C-A553-A6E01EF22200}" type="slidenum">
              <a:rPr lang="en-US" altLang="en-US" sz="1050"/>
              <a:pPr>
                <a:spcBef>
                  <a:spcPct val="0"/>
                </a:spcBef>
                <a:buFontTx/>
                <a:buNone/>
              </a:pPr>
              <a:t>32</a:t>
            </a:fld>
            <a:endParaRPr lang="en-US" altLang="en-US" sz="1050"/>
          </a:p>
        </p:txBody>
      </p:sp>
      <p:sp>
        <p:nvSpPr>
          <p:cNvPr id="43011" name="Rectangle 2">
            <a:extLst>
              <a:ext uri="{FF2B5EF4-FFF2-40B4-BE49-F238E27FC236}">
                <a16:creationId xmlns:a16="http://schemas.microsoft.com/office/drawing/2014/main" id="{8CB75AA5-68D6-20A2-6919-1FA5CF25C3C2}"/>
              </a:ext>
            </a:extLst>
          </p:cNvPr>
          <p:cNvSpPr>
            <a:spLocks noGrp="1" noChangeArrowheads="1"/>
          </p:cNvSpPr>
          <p:nvPr>
            <p:ph type="title"/>
          </p:nvPr>
        </p:nvSpPr>
        <p:spPr/>
        <p:txBody>
          <a:bodyPr>
            <a:normAutofit fontScale="90000"/>
          </a:bodyPr>
          <a:lstStyle/>
          <a:p>
            <a:pPr eaLnBrk="1" hangingPunct="1"/>
            <a:r>
              <a:rPr lang="en-US" altLang="en-US"/>
              <a:t>Block 5: Random number</a:t>
            </a:r>
          </a:p>
        </p:txBody>
      </p:sp>
      <p:sp>
        <p:nvSpPr>
          <p:cNvPr id="43012" name="Rectangle 3">
            <a:extLst>
              <a:ext uri="{FF2B5EF4-FFF2-40B4-BE49-F238E27FC236}">
                <a16:creationId xmlns:a16="http://schemas.microsoft.com/office/drawing/2014/main" id="{1A939751-4B0D-F911-2B6C-626A76CD2E40}"/>
              </a:ext>
            </a:extLst>
          </p:cNvPr>
          <p:cNvSpPr>
            <a:spLocks noGrp="1" noChangeArrowheads="1"/>
          </p:cNvSpPr>
          <p:nvPr>
            <p:ph type="body" idx="1"/>
          </p:nvPr>
        </p:nvSpPr>
        <p:spPr/>
        <p:txBody>
          <a:bodyPr>
            <a:normAutofit/>
          </a:bodyPr>
          <a:lstStyle/>
          <a:p>
            <a:pPr eaLnBrk="1" hangingPunct="1"/>
            <a:r>
              <a:rPr lang="en-US" altLang="en-US" sz="2400" dirty="0"/>
              <a:t>Pseudo random numbers:</a:t>
            </a:r>
          </a:p>
          <a:p>
            <a:pPr lvl="1" eaLnBrk="1" hangingPunct="1"/>
            <a:r>
              <a:rPr lang="en-US" altLang="en-US" sz="1800" dirty="0"/>
              <a:t>Usually will repeat after a long sequence</a:t>
            </a:r>
          </a:p>
          <a:p>
            <a:pPr lvl="1" eaLnBrk="1" hangingPunct="1"/>
            <a:r>
              <a:rPr lang="en-US" altLang="en-US" sz="1800" dirty="0"/>
              <a:t>Must long enough</a:t>
            </a:r>
          </a:p>
          <a:p>
            <a:pPr eaLnBrk="1" hangingPunct="1"/>
            <a:r>
              <a:rPr lang="en-US" altLang="en-US" sz="2400" dirty="0"/>
              <a:t>Real random numbers:</a:t>
            </a:r>
          </a:p>
          <a:p>
            <a:pPr lvl="1" eaLnBrk="1" hangingPunct="1"/>
            <a:r>
              <a:rPr lang="en-US" altLang="en-US" sz="1800" dirty="0"/>
              <a:t>Lava lamp</a:t>
            </a:r>
          </a:p>
          <a:p>
            <a:pPr lvl="1" eaLnBrk="1" hangingPunct="1"/>
            <a:r>
              <a:rPr lang="en-US" altLang="en-US" sz="1800" dirty="0"/>
              <a:t>Earthquake strength or interval</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5">
            <a:extLst>
              <a:ext uri="{FF2B5EF4-FFF2-40B4-BE49-F238E27FC236}">
                <a16:creationId xmlns:a16="http://schemas.microsoft.com/office/drawing/2014/main" id="{B54FEEAC-A974-A9AE-7F21-671998F3193D}"/>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5946C63B-E616-4C45-BDF4-2CD29C906D76}" type="slidenum">
              <a:rPr lang="en-US" altLang="en-US" sz="1050"/>
              <a:pPr>
                <a:spcBef>
                  <a:spcPct val="0"/>
                </a:spcBef>
                <a:buFontTx/>
                <a:buNone/>
              </a:pPr>
              <a:t>33</a:t>
            </a:fld>
            <a:endParaRPr lang="en-US" altLang="en-US" sz="1050"/>
          </a:p>
        </p:txBody>
      </p:sp>
      <p:sp>
        <p:nvSpPr>
          <p:cNvPr id="44035" name="Rectangle 2">
            <a:extLst>
              <a:ext uri="{FF2B5EF4-FFF2-40B4-BE49-F238E27FC236}">
                <a16:creationId xmlns:a16="http://schemas.microsoft.com/office/drawing/2014/main" id="{60CA557A-96DD-349A-B21A-E247FC840773}"/>
              </a:ext>
            </a:extLst>
          </p:cNvPr>
          <p:cNvSpPr>
            <a:spLocks noGrp="1" noChangeArrowheads="1"/>
          </p:cNvSpPr>
          <p:nvPr>
            <p:ph type="title"/>
          </p:nvPr>
        </p:nvSpPr>
        <p:spPr/>
        <p:txBody>
          <a:bodyPr>
            <a:normAutofit fontScale="90000"/>
          </a:bodyPr>
          <a:lstStyle/>
          <a:p>
            <a:pPr eaLnBrk="1" hangingPunct="1"/>
            <a:r>
              <a:rPr lang="en-US" altLang="en-US"/>
              <a:t>Dual encryption</a:t>
            </a:r>
          </a:p>
        </p:txBody>
      </p:sp>
      <p:sp>
        <p:nvSpPr>
          <p:cNvPr id="44036" name="Rectangle 3">
            <a:extLst>
              <a:ext uri="{FF2B5EF4-FFF2-40B4-BE49-F238E27FC236}">
                <a16:creationId xmlns:a16="http://schemas.microsoft.com/office/drawing/2014/main" id="{977FA44B-B86C-60E2-7CAE-804A50259943}"/>
              </a:ext>
            </a:extLst>
          </p:cNvPr>
          <p:cNvSpPr>
            <a:spLocks noGrp="1" noChangeArrowheads="1"/>
          </p:cNvSpPr>
          <p:nvPr>
            <p:ph type="body" idx="1"/>
          </p:nvPr>
        </p:nvSpPr>
        <p:spPr/>
        <p:txBody>
          <a:bodyPr>
            <a:normAutofit/>
          </a:bodyPr>
          <a:lstStyle/>
          <a:p>
            <a:pPr eaLnBrk="1" hangingPunct="1"/>
            <a:r>
              <a:rPr lang="en-US" altLang="en-US" sz="2400" dirty="0"/>
              <a:t>Let’s assume that everyone in the network has a public-private key pair. Alice wants to send a message to Bob and convince that it is from Alice.</a:t>
            </a:r>
          </a:p>
          <a:p>
            <a:pPr eaLnBrk="1" hangingPunct="1"/>
            <a:r>
              <a:rPr lang="en-US" altLang="en-US" sz="2400" dirty="0"/>
              <a:t>For security communication, i.e., confidentiality and integrity, what shall we do?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5">
            <a:extLst>
              <a:ext uri="{FF2B5EF4-FFF2-40B4-BE49-F238E27FC236}">
                <a16:creationId xmlns:a16="http://schemas.microsoft.com/office/drawing/2014/main" id="{C435F94D-624A-FDF1-4B19-9872635C5412}"/>
              </a:ext>
            </a:extLst>
          </p:cNvPr>
          <p:cNvSpPr>
            <a:spLocks noGrp="1"/>
          </p:cNvSpPr>
          <p:nvPr>
            <p:ph type="sldNum" sz="quarter" idx="12"/>
          </p:nvPr>
        </p:nvSpPr>
        <p:spPr>
          <a:noFill/>
        </p:spPr>
        <p:txBody>
          <a:bodyPr/>
          <a:lstStyle>
            <a:lvl1pPr>
              <a:spcBef>
                <a:spcPct val="20000"/>
              </a:spcBef>
              <a:buChar char="•"/>
              <a:defRPr sz="2400">
                <a:solidFill>
                  <a:schemeClr val="tx1"/>
                </a:solidFill>
                <a:latin typeface="Arial" panose="020B0604020202020204" pitchFamily="34" charset="0"/>
              </a:defRPr>
            </a:lvl1pPr>
            <a:lvl2pPr marL="557213" indent="-214313">
              <a:spcBef>
                <a:spcPct val="20000"/>
              </a:spcBef>
              <a:buChar char="–"/>
              <a:defRPr sz="2100">
                <a:solidFill>
                  <a:schemeClr val="tx1"/>
                </a:solidFill>
                <a:latin typeface="Arial" panose="020B0604020202020204" pitchFamily="34" charset="0"/>
              </a:defRPr>
            </a:lvl2pPr>
            <a:lvl3pPr marL="857250" indent="-171450">
              <a:spcBef>
                <a:spcPct val="20000"/>
              </a:spcBef>
              <a:buChar char="•"/>
              <a:defRPr sz="1800">
                <a:solidFill>
                  <a:schemeClr val="tx1"/>
                </a:solidFill>
                <a:latin typeface="Arial" panose="020B0604020202020204" pitchFamily="34" charset="0"/>
              </a:defRPr>
            </a:lvl3pPr>
            <a:lvl4pPr marL="1200150" indent="-171450">
              <a:spcBef>
                <a:spcPct val="20000"/>
              </a:spcBef>
              <a:buChar char="–"/>
              <a:defRPr sz="1500">
                <a:solidFill>
                  <a:schemeClr val="tx1"/>
                </a:solidFill>
                <a:latin typeface="Arial" panose="020B0604020202020204" pitchFamily="34" charset="0"/>
              </a:defRPr>
            </a:lvl4pPr>
            <a:lvl5pPr marL="1543050" indent="-171450">
              <a:spcBef>
                <a:spcPct val="20000"/>
              </a:spcBef>
              <a:buChar char="»"/>
              <a:defRPr sz="1500">
                <a:solidFill>
                  <a:schemeClr val="tx1"/>
                </a:solidFill>
                <a:latin typeface="Arial" panose="020B0604020202020204" pitchFamily="34" charset="0"/>
              </a:defRPr>
            </a:lvl5pPr>
            <a:lvl6pPr marL="1885950" indent="-171450" eaLnBrk="0" fontAlgn="base" hangingPunct="0">
              <a:spcBef>
                <a:spcPct val="20000"/>
              </a:spcBef>
              <a:spcAft>
                <a:spcPct val="0"/>
              </a:spcAft>
              <a:buChar char="»"/>
              <a:defRPr sz="1500">
                <a:solidFill>
                  <a:schemeClr val="tx1"/>
                </a:solidFill>
                <a:latin typeface="Arial" panose="020B0604020202020204" pitchFamily="34" charset="0"/>
              </a:defRPr>
            </a:lvl6pPr>
            <a:lvl7pPr marL="2228850" indent="-171450" eaLnBrk="0" fontAlgn="base" hangingPunct="0">
              <a:spcBef>
                <a:spcPct val="20000"/>
              </a:spcBef>
              <a:spcAft>
                <a:spcPct val="0"/>
              </a:spcAft>
              <a:buChar char="»"/>
              <a:defRPr sz="1500">
                <a:solidFill>
                  <a:schemeClr val="tx1"/>
                </a:solidFill>
                <a:latin typeface="Arial" panose="020B0604020202020204" pitchFamily="34" charset="0"/>
              </a:defRPr>
            </a:lvl7pPr>
            <a:lvl8pPr marL="2571750" indent="-171450" eaLnBrk="0" fontAlgn="base" hangingPunct="0">
              <a:spcBef>
                <a:spcPct val="20000"/>
              </a:spcBef>
              <a:spcAft>
                <a:spcPct val="0"/>
              </a:spcAft>
              <a:buChar char="»"/>
              <a:defRPr sz="1500">
                <a:solidFill>
                  <a:schemeClr val="tx1"/>
                </a:solidFill>
                <a:latin typeface="Arial" panose="020B0604020202020204" pitchFamily="34" charset="0"/>
              </a:defRPr>
            </a:lvl8pPr>
            <a:lvl9pPr marL="2914650" indent="-171450" eaLnBrk="0" fontAlgn="base" hangingPunct="0">
              <a:spcBef>
                <a:spcPct val="20000"/>
              </a:spcBef>
              <a:spcAft>
                <a:spcPct val="0"/>
              </a:spcAft>
              <a:buChar char="»"/>
              <a:defRPr sz="1500">
                <a:solidFill>
                  <a:schemeClr val="tx1"/>
                </a:solidFill>
                <a:latin typeface="Arial" panose="020B0604020202020204" pitchFamily="34" charset="0"/>
              </a:defRPr>
            </a:lvl9pPr>
          </a:lstStyle>
          <a:p>
            <a:pPr>
              <a:spcBef>
                <a:spcPct val="0"/>
              </a:spcBef>
              <a:buFontTx/>
              <a:buNone/>
            </a:pPr>
            <a:fld id="{5B23F7E0-C23F-634D-8DE2-B79ADD5798A7}" type="slidenum">
              <a:rPr lang="en-US" altLang="en-US" sz="1050"/>
              <a:pPr>
                <a:spcBef>
                  <a:spcPct val="0"/>
                </a:spcBef>
                <a:buFontTx/>
                <a:buNone/>
              </a:pPr>
              <a:t>34</a:t>
            </a:fld>
            <a:endParaRPr lang="en-US" altLang="en-US" sz="1050"/>
          </a:p>
        </p:txBody>
      </p:sp>
      <p:sp>
        <p:nvSpPr>
          <p:cNvPr id="46083" name="Rectangle 2">
            <a:extLst>
              <a:ext uri="{FF2B5EF4-FFF2-40B4-BE49-F238E27FC236}">
                <a16:creationId xmlns:a16="http://schemas.microsoft.com/office/drawing/2014/main" id="{AD3A2303-FFBA-B194-FD60-533BE5ED5C69}"/>
              </a:ext>
            </a:extLst>
          </p:cNvPr>
          <p:cNvSpPr>
            <a:spLocks noGrp="1" noChangeArrowheads="1"/>
          </p:cNvSpPr>
          <p:nvPr>
            <p:ph type="title"/>
          </p:nvPr>
        </p:nvSpPr>
        <p:spPr/>
        <p:txBody>
          <a:bodyPr>
            <a:normAutofit fontScale="90000"/>
          </a:bodyPr>
          <a:lstStyle/>
          <a:p>
            <a:pPr eaLnBrk="1" hangingPunct="1"/>
            <a:r>
              <a:rPr lang="en-US" altLang="en-US"/>
              <a:t>Dual encryption</a:t>
            </a:r>
          </a:p>
        </p:txBody>
      </p:sp>
      <p:sp>
        <p:nvSpPr>
          <p:cNvPr id="46084" name="Rectangle 3">
            <a:extLst>
              <a:ext uri="{FF2B5EF4-FFF2-40B4-BE49-F238E27FC236}">
                <a16:creationId xmlns:a16="http://schemas.microsoft.com/office/drawing/2014/main" id="{949AE206-4C56-1114-8555-3EA1FF378F63}"/>
              </a:ext>
            </a:extLst>
          </p:cNvPr>
          <p:cNvSpPr>
            <a:spLocks noGrp="1" noChangeArrowheads="1"/>
          </p:cNvSpPr>
          <p:nvPr>
            <p:ph type="body" idx="1"/>
          </p:nvPr>
        </p:nvSpPr>
        <p:spPr/>
        <p:txBody>
          <a:bodyPr>
            <a:normAutofit lnSpcReduction="10000"/>
          </a:bodyPr>
          <a:lstStyle/>
          <a:p>
            <a:pPr eaLnBrk="1" hangingPunct="1"/>
            <a:r>
              <a:rPr lang="en-US" altLang="en-US" sz="2800" dirty="0"/>
              <a:t>Answer:</a:t>
            </a:r>
          </a:p>
          <a:p>
            <a:pPr lvl="1" eaLnBrk="1" hangingPunct="1"/>
            <a:r>
              <a:rPr lang="en-US" altLang="en-US" sz="2000" dirty="0"/>
              <a:t>Alice should first sign the message with her private key, then use Bob’s public key to encrypt the packet</a:t>
            </a:r>
          </a:p>
          <a:p>
            <a:pPr lvl="2" eaLnBrk="1" hangingPunct="1"/>
            <a:r>
              <a:rPr lang="en-US" altLang="en-US" sz="2000" dirty="0"/>
              <a:t>Reason 1: If Alice’s private key is the outer layer, everyone with Alice’s public key will be able to decrypt it.</a:t>
            </a:r>
          </a:p>
          <a:p>
            <a:pPr lvl="2" eaLnBrk="1" hangingPunct="1"/>
            <a:r>
              <a:rPr lang="en-US" altLang="en-US" sz="2000" dirty="0"/>
              <a:t>Reason 2: never sign a random string that you do not know what it is.</a:t>
            </a:r>
          </a:p>
          <a:p>
            <a:pPr lvl="1" eaLnBrk="1" hangingPunct="1"/>
            <a:r>
              <a:rPr lang="en-US" altLang="en-US" sz="2000" dirty="0"/>
              <a:t>Two pair of public-private keys for everyone: one for encryption, one for digital signature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Symmetric-Key Encryption</a:t>
            </a:r>
            <a:endParaRPr/>
          </a:p>
        </p:txBody>
      </p:sp>
      <p:sp>
        <p:nvSpPr>
          <p:cNvPr id="547" name="Google Shape;547;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spTree>
    <p:extLst>
      <p:ext uri="{BB962C8B-B14F-4D97-AF65-F5344CB8AC3E}">
        <p14:creationId xmlns:p14="http://schemas.microsoft.com/office/powerpoint/2010/main" val="34539198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6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Symmetric-Key Encryption</a:t>
            </a:r>
            <a:endParaRPr/>
          </a:p>
        </p:txBody>
      </p:sp>
      <p:sp>
        <p:nvSpPr>
          <p:cNvPr id="564" name="Google Shape;564;p6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next few schemes are symmetric-key encryption schemes</a:t>
            </a:r>
            <a:endParaRPr/>
          </a:p>
          <a:p>
            <a:pPr marL="914400" lvl="1" indent="-317500" algn="l" rtl="0">
              <a:spcBef>
                <a:spcPts val="0"/>
              </a:spcBef>
              <a:spcAft>
                <a:spcPts val="0"/>
              </a:spcAft>
              <a:buSzPts val="1400"/>
              <a:buChar char="○"/>
            </a:pPr>
            <a:r>
              <a:rPr lang="en" b="1"/>
              <a:t>Encryption schemes</a:t>
            </a:r>
            <a:r>
              <a:rPr lang="en"/>
              <a:t> aim to provide </a:t>
            </a:r>
            <a:r>
              <a:rPr lang="en" i="1"/>
              <a:t>confidentiality</a:t>
            </a:r>
            <a:r>
              <a:rPr lang="en"/>
              <a:t> (but not integrity or authentication)</a:t>
            </a:r>
            <a:endParaRPr/>
          </a:p>
          <a:p>
            <a:pPr marL="914400" lvl="1" indent="-317500" algn="l" rtl="0">
              <a:spcBef>
                <a:spcPts val="0"/>
              </a:spcBef>
              <a:spcAft>
                <a:spcPts val="0"/>
              </a:spcAft>
              <a:buSzPts val="1400"/>
              <a:buChar char="○"/>
            </a:pPr>
            <a:r>
              <a:rPr lang="en" b="1"/>
              <a:t>Symmetric-key</a:t>
            </a:r>
            <a:r>
              <a:rPr lang="en"/>
              <a:t> means Alice and Bob share the same secret key that the attacker doesn’t know</a:t>
            </a:r>
            <a:endParaRPr/>
          </a:p>
          <a:p>
            <a:pPr marL="1371600" lvl="2" indent="-317500" algn="l" rtl="0">
              <a:spcBef>
                <a:spcPts val="0"/>
              </a:spcBef>
              <a:spcAft>
                <a:spcPts val="0"/>
              </a:spcAft>
              <a:buSzPts val="1400"/>
              <a:buChar char="■"/>
            </a:pPr>
            <a:r>
              <a:rPr lang="en"/>
              <a:t>Don’t worry about how Alice and Bob share the key for now</a:t>
            </a:r>
            <a:endParaRPr/>
          </a:p>
          <a:p>
            <a:pPr marL="457200" lvl="0" indent="-342900" algn="l" rtl="0">
              <a:spcBef>
                <a:spcPts val="0"/>
              </a:spcBef>
              <a:spcAft>
                <a:spcPts val="0"/>
              </a:spcAft>
              <a:buSzPts val="1800"/>
              <a:buChar char="●"/>
            </a:pPr>
            <a:r>
              <a:rPr lang="en"/>
              <a:t>For modern schemes, we’re going to assume that messages are </a:t>
            </a:r>
            <a:r>
              <a:rPr lang="en" i="1"/>
              <a:t>bitstrings</a:t>
            </a:r>
            <a:endParaRPr b="1"/>
          </a:p>
          <a:p>
            <a:pPr marL="914400" lvl="1" indent="-317500" algn="l" rtl="0">
              <a:spcBef>
                <a:spcPts val="0"/>
              </a:spcBef>
              <a:spcAft>
                <a:spcPts val="0"/>
              </a:spcAft>
              <a:buSzPts val="1400"/>
              <a:buChar char="○"/>
            </a:pPr>
            <a:r>
              <a:rPr lang="en" b="1"/>
              <a:t>Bitstring</a:t>
            </a:r>
            <a:r>
              <a:rPr lang="en"/>
              <a:t>: A sequence of bits (0 or 1), e.g. </a:t>
            </a:r>
            <a:r>
              <a:rPr lang="en" b="1">
                <a:latin typeface="Courier New"/>
                <a:ea typeface="Courier New"/>
                <a:cs typeface="Courier New"/>
                <a:sym typeface="Courier New"/>
              </a:rPr>
              <a:t>11010101001001010</a:t>
            </a:r>
            <a:endParaRPr b="1">
              <a:latin typeface="Courier New"/>
              <a:ea typeface="Courier New"/>
              <a:cs typeface="Courier New"/>
              <a:sym typeface="Courier New"/>
            </a:endParaRPr>
          </a:p>
          <a:p>
            <a:pPr marL="914400" lvl="1" indent="-317500" algn="l" rtl="0">
              <a:spcBef>
                <a:spcPts val="0"/>
              </a:spcBef>
              <a:spcAft>
                <a:spcPts val="0"/>
              </a:spcAft>
              <a:buSzPts val="1400"/>
              <a:buChar char="○"/>
            </a:pPr>
            <a:r>
              <a:rPr lang="en"/>
              <a:t>Text, images, etc. can usually be converted into bitstrings before encryption, so bitstrings are a useful abstraction. After all, everything in a computer is just a sequence of bits!</a:t>
            </a:r>
            <a:endParaRPr/>
          </a:p>
        </p:txBody>
      </p:sp>
      <p:sp>
        <p:nvSpPr>
          <p:cNvPr id="565" name="Google Shape;565;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6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Symmetric-Key Encryption: Definition</a:t>
            </a:r>
            <a:endParaRPr/>
          </a:p>
        </p:txBody>
      </p:sp>
      <p:sp>
        <p:nvSpPr>
          <p:cNvPr id="571" name="Google Shape;571;p62"/>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A symmetric-key encryption scheme has three algorithms:</a:t>
            </a:r>
            <a:endParaRPr sz="2400" dirty="0"/>
          </a:p>
          <a:p>
            <a:pPr marL="914400" lvl="1" indent="-317500" algn="l" rtl="0">
              <a:spcBef>
                <a:spcPts val="0"/>
              </a:spcBef>
              <a:spcAft>
                <a:spcPts val="0"/>
              </a:spcAft>
              <a:buSzPts val="1400"/>
              <a:buChar char="○"/>
            </a:pPr>
            <a:r>
              <a:rPr lang="en" sz="1600" dirty="0" err="1"/>
              <a:t>KeyGen</a:t>
            </a:r>
            <a:r>
              <a:rPr lang="en" sz="1600" dirty="0"/>
              <a:t>() → </a:t>
            </a:r>
            <a:r>
              <a:rPr lang="en" sz="1600" i="1" dirty="0"/>
              <a:t>K</a:t>
            </a:r>
            <a:r>
              <a:rPr lang="en" sz="1600" dirty="0"/>
              <a:t>: Generate a key </a:t>
            </a:r>
            <a:r>
              <a:rPr lang="en" sz="1600" i="1" dirty="0"/>
              <a:t>K</a:t>
            </a:r>
            <a:endParaRPr sz="1600" i="1" dirty="0"/>
          </a:p>
          <a:p>
            <a:pPr marL="914400" lvl="1" indent="-317500" algn="l" rtl="0">
              <a:spcBef>
                <a:spcPts val="0"/>
              </a:spcBef>
              <a:spcAft>
                <a:spcPts val="0"/>
              </a:spcAft>
              <a:buSzPts val="1400"/>
              <a:buChar char="○"/>
            </a:pPr>
            <a:r>
              <a:rPr lang="en" sz="1600" dirty="0"/>
              <a:t>Enc(</a:t>
            </a:r>
            <a:r>
              <a:rPr lang="en" sz="1600" i="1" dirty="0"/>
              <a:t>K</a:t>
            </a:r>
            <a:r>
              <a:rPr lang="en" sz="1600" dirty="0"/>
              <a:t>, </a:t>
            </a:r>
            <a:r>
              <a:rPr lang="en" sz="1600" i="1" dirty="0"/>
              <a:t>M</a:t>
            </a:r>
            <a:r>
              <a:rPr lang="en" sz="1600" dirty="0"/>
              <a:t>) → </a:t>
            </a:r>
            <a:r>
              <a:rPr lang="en" sz="1600" i="1" dirty="0"/>
              <a:t>C</a:t>
            </a:r>
            <a:r>
              <a:rPr lang="en" sz="1600" dirty="0"/>
              <a:t>: Encrypt a </a:t>
            </a:r>
            <a:r>
              <a:rPr lang="en" sz="1600" b="1" dirty="0"/>
              <a:t>plaintext</a:t>
            </a:r>
            <a:r>
              <a:rPr lang="en" sz="1600" dirty="0"/>
              <a:t> </a:t>
            </a:r>
            <a:r>
              <a:rPr lang="en" sz="1600" i="1" dirty="0"/>
              <a:t>M</a:t>
            </a:r>
            <a:r>
              <a:rPr lang="en" sz="1600" dirty="0"/>
              <a:t> using the key </a:t>
            </a:r>
            <a:r>
              <a:rPr lang="en" sz="1600" i="1" dirty="0"/>
              <a:t>K</a:t>
            </a:r>
            <a:r>
              <a:rPr lang="en" sz="1600" dirty="0"/>
              <a:t> to produce </a:t>
            </a:r>
            <a:r>
              <a:rPr lang="en" sz="1600" b="1" dirty="0"/>
              <a:t>ciphertext</a:t>
            </a:r>
            <a:r>
              <a:rPr lang="en" sz="1600" dirty="0"/>
              <a:t> </a:t>
            </a:r>
            <a:r>
              <a:rPr lang="en" sz="1600" i="1" dirty="0"/>
              <a:t>C</a:t>
            </a:r>
            <a:endParaRPr sz="1600" dirty="0"/>
          </a:p>
          <a:p>
            <a:pPr marL="914400" lvl="1" indent="-317500" algn="l" rtl="0">
              <a:spcBef>
                <a:spcPts val="0"/>
              </a:spcBef>
              <a:spcAft>
                <a:spcPts val="0"/>
              </a:spcAft>
              <a:buSzPts val="1400"/>
              <a:buChar char="○"/>
            </a:pPr>
            <a:r>
              <a:rPr lang="en" sz="1600" dirty="0"/>
              <a:t>Dec(</a:t>
            </a:r>
            <a:r>
              <a:rPr lang="en" sz="1600" i="1" dirty="0"/>
              <a:t>K</a:t>
            </a:r>
            <a:r>
              <a:rPr lang="en" sz="1600" dirty="0"/>
              <a:t>, </a:t>
            </a:r>
            <a:r>
              <a:rPr lang="en" sz="1600" i="1" dirty="0"/>
              <a:t>C</a:t>
            </a:r>
            <a:r>
              <a:rPr lang="en" sz="1600" dirty="0"/>
              <a:t>) → </a:t>
            </a:r>
            <a:r>
              <a:rPr lang="en" sz="1600" i="1" dirty="0"/>
              <a:t>M</a:t>
            </a:r>
            <a:r>
              <a:rPr lang="en" sz="1600" dirty="0"/>
              <a:t>: Decrypt a ciphertext </a:t>
            </a:r>
            <a:r>
              <a:rPr lang="en" sz="1600" i="1" dirty="0"/>
              <a:t>C</a:t>
            </a:r>
            <a:r>
              <a:rPr lang="en" sz="1600" dirty="0"/>
              <a:t> using the key </a:t>
            </a:r>
            <a:r>
              <a:rPr lang="en" sz="1600" i="1" dirty="0"/>
              <a:t>K</a:t>
            </a:r>
            <a:endParaRPr sz="1600" dirty="0"/>
          </a:p>
        </p:txBody>
      </p:sp>
      <p:sp>
        <p:nvSpPr>
          <p:cNvPr id="572" name="Google Shape;572;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sp>
        <p:nvSpPr>
          <p:cNvPr id="573" name="Google Shape;573;p62"/>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2"/>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2"/>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sp>
        <p:nvSpPr>
          <p:cNvPr id="576" name="Google Shape;576;p62"/>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577" name="Google Shape;577;p62"/>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 Algorithm</a:t>
            </a:r>
            <a:endParaRPr/>
          </a:p>
        </p:txBody>
      </p:sp>
      <p:cxnSp>
        <p:nvCxnSpPr>
          <p:cNvPr id="578" name="Google Shape;578;p62"/>
          <p:cNvCxnSpPr>
            <a:stCxn id="576" idx="2"/>
            <a:endCxn id="577"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579" name="Google Shape;579;p62"/>
          <p:cNvCxnSpPr>
            <a:endCxn id="577"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580" name="Google Shape;580;p62"/>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Ciphertext</a:t>
            </a:r>
            <a:endParaRPr/>
          </a:p>
        </p:txBody>
      </p:sp>
      <p:cxnSp>
        <p:nvCxnSpPr>
          <p:cNvPr id="581" name="Google Shape;581;p62"/>
          <p:cNvCxnSpPr>
            <a:stCxn id="577" idx="3"/>
            <a:endCxn id="580"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582" name="Google Shape;582;p62"/>
          <p:cNvCxnSpPr>
            <a:stCxn id="580" idx="3"/>
            <a:endCxn id="583"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584" name="Google Shape;584;p62"/>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583" name="Google Shape;583;p62"/>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 Algorithm</a:t>
            </a:r>
            <a:endParaRPr/>
          </a:p>
        </p:txBody>
      </p:sp>
      <p:cxnSp>
        <p:nvCxnSpPr>
          <p:cNvPr id="585" name="Google Shape;585;p62"/>
          <p:cNvCxnSpPr>
            <a:stCxn id="584" idx="2"/>
            <a:endCxn id="583"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586" name="Google Shape;586;p62"/>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cxnSp>
        <p:nvCxnSpPr>
          <p:cNvPr id="587" name="Google Shape;587;p62"/>
          <p:cNvCxnSpPr>
            <a:stCxn id="583" idx="3"/>
            <a:endCxn id="586"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588" name="Google Shape;588;p62"/>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589" name="Google Shape;589;p62"/>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590" name="Google Shape;590;p62"/>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6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Symmetric-Key Encryption: Definition</a:t>
            </a:r>
            <a:endParaRPr/>
          </a:p>
        </p:txBody>
      </p:sp>
      <p:sp>
        <p:nvSpPr>
          <p:cNvPr id="596" name="Google Shape;596;p6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What properties do we want from a symmetric encryption scheme?</a:t>
            </a:r>
            <a:endParaRPr dirty="0"/>
          </a:p>
          <a:p>
            <a:pPr marL="914400" lvl="1" indent="-317500" algn="l" rtl="0">
              <a:spcBef>
                <a:spcPts val="0"/>
              </a:spcBef>
              <a:spcAft>
                <a:spcPts val="0"/>
              </a:spcAft>
              <a:buSzPts val="1400"/>
              <a:buChar char="○"/>
            </a:pPr>
            <a:r>
              <a:rPr lang="en" b="1" dirty="0"/>
              <a:t>Correctness</a:t>
            </a:r>
            <a:r>
              <a:rPr lang="en" dirty="0"/>
              <a:t>: Decrypting a ciphertext should result in the message that was originally encrypted</a:t>
            </a:r>
            <a:endParaRPr dirty="0"/>
          </a:p>
          <a:p>
            <a:pPr marL="1371600" lvl="2" indent="-317500" algn="l" rtl="0">
              <a:spcBef>
                <a:spcPts val="0"/>
              </a:spcBef>
              <a:spcAft>
                <a:spcPts val="0"/>
              </a:spcAft>
              <a:buSzPts val="1400"/>
              <a:buChar char="■"/>
            </a:pPr>
            <a:r>
              <a:rPr lang="en" dirty="0"/>
              <a:t>Dec(</a:t>
            </a:r>
            <a:r>
              <a:rPr lang="en" i="1" dirty="0"/>
              <a:t>K</a:t>
            </a:r>
            <a:r>
              <a:rPr lang="en" dirty="0"/>
              <a:t>, Enc(</a:t>
            </a:r>
            <a:r>
              <a:rPr lang="en" i="1" dirty="0"/>
              <a:t>K</a:t>
            </a:r>
            <a:r>
              <a:rPr lang="en" dirty="0"/>
              <a:t>, </a:t>
            </a:r>
            <a:r>
              <a:rPr lang="en" i="1" dirty="0"/>
              <a:t>M</a:t>
            </a:r>
            <a:r>
              <a:rPr lang="en" dirty="0"/>
              <a:t>)) = </a:t>
            </a:r>
            <a:r>
              <a:rPr lang="en" i="1" dirty="0"/>
              <a:t>M</a:t>
            </a:r>
            <a:r>
              <a:rPr lang="en" dirty="0"/>
              <a:t> for all </a:t>
            </a:r>
            <a:r>
              <a:rPr lang="en" i="1" dirty="0"/>
              <a:t>K</a:t>
            </a:r>
            <a:r>
              <a:rPr lang="en" dirty="0"/>
              <a:t> ← </a:t>
            </a:r>
            <a:r>
              <a:rPr lang="en" dirty="0" err="1"/>
              <a:t>KeyGen</a:t>
            </a:r>
            <a:r>
              <a:rPr lang="en" dirty="0"/>
              <a:t>() and </a:t>
            </a:r>
            <a:r>
              <a:rPr lang="en" i="1" dirty="0"/>
              <a:t>M</a:t>
            </a:r>
            <a:endParaRPr dirty="0"/>
          </a:p>
          <a:p>
            <a:pPr marL="914400" lvl="1" indent="-317500" algn="l" rtl="0">
              <a:spcBef>
                <a:spcPts val="0"/>
              </a:spcBef>
              <a:spcAft>
                <a:spcPts val="0"/>
              </a:spcAft>
              <a:buSzPts val="1400"/>
              <a:buChar char="○"/>
            </a:pPr>
            <a:r>
              <a:rPr lang="en" b="1" dirty="0"/>
              <a:t>Efficiency</a:t>
            </a:r>
            <a:r>
              <a:rPr lang="en" dirty="0"/>
              <a:t>: Encryption/decryption algorithms should be fast: &gt;1 Gbps on a standard computer</a:t>
            </a:r>
            <a:endParaRPr dirty="0"/>
          </a:p>
          <a:p>
            <a:pPr marL="914400" lvl="1" indent="-317500" algn="l" rtl="0">
              <a:spcBef>
                <a:spcPts val="0"/>
              </a:spcBef>
              <a:spcAft>
                <a:spcPts val="0"/>
              </a:spcAft>
              <a:buSzPts val="1400"/>
              <a:buChar char="○"/>
            </a:pPr>
            <a:r>
              <a:rPr lang="en" b="1" dirty="0"/>
              <a:t>Security</a:t>
            </a:r>
            <a:r>
              <a:rPr lang="en" dirty="0"/>
              <a:t>: Confidentiality</a:t>
            </a:r>
            <a:endParaRPr dirty="0"/>
          </a:p>
        </p:txBody>
      </p:sp>
      <p:sp>
        <p:nvSpPr>
          <p:cNvPr id="597" name="Google Shape;597;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
        <p:nvSpPr>
          <p:cNvPr id="598" name="Google Shape;598;p63"/>
          <p:cNvSpPr/>
          <p:nvPr/>
        </p:nvSpPr>
        <p:spPr>
          <a:xfrm>
            <a:off x="54694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3"/>
          <p:cNvSpPr/>
          <p:nvPr/>
        </p:nvSpPr>
        <p:spPr>
          <a:xfrm>
            <a:off x="275550" y="3294975"/>
            <a:ext cx="3235200" cy="1439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3"/>
          <p:cNvSpPr/>
          <p:nvPr/>
        </p:nvSpPr>
        <p:spPr>
          <a:xfrm>
            <a:off x="3991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sp>
        <p:nvSpPr>
          <p:cNvPr id="601" name="Google Shape;601;p63"/>
          <p:cNvSpPr/>
          <p:nvPr/>
        </p:nvSpPr>
        <p:spPr>
          <a:xfrm>
            <a:off x="2454050" y="3390650"/>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602" name="Google Shape;602;p63"/>
          <p:cNvSpPr/>
          <p:nvPr/>
        </p:nvSpPr>
        <p:spPr>
          <a:xfrm>
            <a:off x="21608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 Algorithm</a:t>
            </a:r>
            <a:endParaRPr/>
          </a:p>
        </p:txBody>
      </p:sp>
      <p:cxnSp>
        <p:nvCxnSpPr>
          <p:cNvPr id="603" name="Google Shape;603;p63"/>
          <p:cNvCxnSpPr>
            <a:stCxn id="601" idx="2"/>
            <a:endCxn id="602" idx="0"/>
          </p:cNvCxnSpPr>
          <p:nvPr/>
        </p:nvCxnSpPr>
        <p:spPr>
          <a:xfrm>
            <a:off x="2728400" y="3860750"/>
            <a:ext cx="0" cy="311100"/>
          </a:xfrm>
          <a:prstGeom prst="straightConnector1">
            <a:avLst/>
          </a:prstGeom>
          <a:noFill/>
          <a:ln w="9525" cap="flat" cmpd="sng">
            <a:solidFill>
              <a:schemeClr val="dk2"/>
            </a:solidFill>
            <a:prstDash val="solid"/>
            <a:round/>
            <a:headEnd type="none" w="med" len="med"/>
            <a:tailEnd type="triangle" w="med" len="med"/>
          </a:ln>
        </p:spPr>
      </p:cxnSp>
      <p:cxnSp>
        <p:nvCxnSpPr>
          <p:cNvPr id="604" name="Google Shape;604;p63"/>
          <p:cNvCxnSpPr>
            <a:endCxn id="602" idx="1"/>
          </p:cNvCxnSpPr>
          <p:nvPr/>
        </p:nvCxnSpPr>
        <p:spPr>
          <a:xfrm>
            <a:off x="15344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605" name="Google Shape;605;p63"/>
          <p:cNvSpPr/>
          <p:nvPr/>
        </p:nvSpPr>
        <p:spPr>
          <a:xfrm>
            <a:off x="39225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Ciphertext</a:t>
            </a:r>
            <a:endParaRPr/>
          </a:p>
        </p:txBody>
      </p:sp>
      <p:cxnSp>
        <p:nvCxnSpPr>
          <p:cNvPr id="606" name="Google Shape;606;p63"/>
          <p:cNvCxnSpPr>
            <a:stCxn id="602" idx="3"/>
            <a:endCxn id="605" idx="1"/>
          </p:cNvCxnSpPr>
          <p:nvPr/>
        </p:nvCxnSpPr>
        <p:spPr>
          <a:xfrm>
            <a:off x="3296000" y="4406750"/>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607" name="Google Shape;607;p63"/>
          <p:cNvCxnSpPr>
            <a:stCxn id="605" idx="3"/>
            <a:endCxn id="608" idx="1"/>
          </p:cNvCxnSpPr>
          <p:nvPr/>
        </p:nvCxnSpPr>
        <p:spPr>
          <a:xfrm>
            <a:off x="5057700" y="4406750"/>
            <a:ext cx="626400" cy="0"/>
          </a:xfrm>
          <a:prstGeom prst="straightConnector1">
            <a:avLst/>
          </a:prstGeom>
          <a:noFill/>
          <a:ln w="9525" cap="flat" cmpd="sng">
            <a:solidFill>
              <a:schemeClr val="dk2"/>
            </a:solidFill>
            <a:prstDash val="solid"/>
            <a:round/>
            <a:headEnd type="none" w="med" len="med"/>
            <a:tailEnd type="triangle" w="med" len="med"/>
          </a:ln>
        </p:spPr>
      </p:cxnSp>
      <p:sp>
        <p:nvSpPr>
          <p:cNvPr id="609" name="Google Shape;609;p63"/>
          <p:cNvSpPr/>
          <p:nvPr/>
        </p:nvSpPr>
        <p:spPr>
          <a:xfrm>
            <a:off x="5977450" y="3390725"/>
            <a:ext cx="5487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Key</a:t>
            </a:r>
            <a:endParaRPr/>
          </a:p>
        </p:txBody>
      </p:sp>
      <p:sp>
        <p:nvSpPr>
          <p:cNvPr id="608" name="Google Shape;608;p63"/>
          <p:cNvSpPr/>
          <p:nvPr/>
        </p:nvSpPr>
        <p:spPr>
          <a:xfrm>
            <a:off x="5684200" y="4171775"/>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 Algorithm</a:t>
            </a:r>
            <a:endParaRPr/>
          </a:p>
        </p:txBody>
      </p:sp>
      <p:cxnSp>
        <p:nvCxnSpPr>
          <p:cNvPr id="610" name="Google Shape;610;p63"/>
          <p:cNvCxnSpPr>
            <a:stCxn id="609" idx="2"/>
            <a:endCxn id="608" idx="0"/>
          </p:cNvCxnSpPr>
          <p:nvPr/>
        </p:nvCxnSpPr>
        <p:spPr>
          <a:xfrm>
            <a:off x="6251800" y="3860825"/>
            <a:ext cx="0" cy="311100"/>
          </a:xfrm>
          <a:prstGeom prst="straightConnector1">
            <a:avLst/>
          </a:prstGeom>
          <a:noFill/>
          <a:ln w="9525" cap="flat" cmpd="sng">
            <a:solidFill>
              <a:schemeClr val="dk2"/>
            </a:solidFill>
            <a:prstDash val="solid"/>
            <a:round/>
            <a:headEnd type="none" w="med" len="med"/>
            <a:tailEnd type="triangle" w="med" len="med"/>
          </a:ln>
        </p:spPr>
      </p:cxnSp>
      <p:sp>
        <p:nvSpPr>
          <p:cNvPr id="611" name="Google Shape;611;p63"/>
          <p:cNvSpPr/>
          <p:nvPr/>
        </p:nvSpPr>
        <p:spPr>
          <a:xfrm>
            <a:off x="7445900" y="4171700"/>
            <a:ext cx="1135200" cy="470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Plaintext</a:t>
            </a:r>
            <a:endParaRPr/>
          </a:p>
        </p:txBody>
      </p:sp>
      <p:cxnSp>
        <p:nvCxnSpPr>
          <p:cNvPr id="612" name="Google Shape;612;p63"/>
          <p:cNvCxnSpPr>
            <a:stCxn id="608" idx="3"/>
            <a:endCxn id="611" idx="1"/>
          </p:cNvCxnSpPr>
          <p:nvPr/>
        </p:nvCxnSpPr>
        <p:spPr>
          <a:xfrm>
            <a:off x="6819400" y="4406825"/>
            <a:ext cx="626400" cy="0"/>
          </a:xfrm>
          <a:prstGeom prst="straightConnector1">
            <a:avLst/>
          </a:prstGeom>
          <a:noFill/>
          <a:ln w="9525" cap="flat" cmpd="sng">
            <a:solidFill>
              <a:schemeClr val="dk2"/>
            </a:solidFill>
            <a:prstDash val="solid"/>
            <a:round/>
            <a:headEnd type="none" w="med" len="med"/>
            <a:tailEnd type="triangle" w="med" len="med"/>
          </a:ln>
        </p:spPr>
      </p:cxnSp>
      <p:sp>
        <p:nvSpPr>
          <p:cNvPr id="613" name="Google Shape;613;p63"/>
          <p:cNvSpPr txBox="1"/>
          <p:nvPr/>
        </p:nvSpPr>
        <p:spPr>
          <a:xfrm>
            <a:off x="275550" y="3294975"/>
            <a:ext cx="7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Alice</a:t>
            </a:r>
            <a:endParaRPr/>
          </a:p>
        </p:txBody>
      </p:sp>
      <p:sp>
        <p:nvSpPr>
          <p:cNvPr id="614" name="Google Shape;614;p63"/>
          <p:cNvSpPr txBox="1"/>
          <p:nvPr/>
        </p:nvSpPr>
        <p:spPr>
          <a:xfrm>
            <a:off x="7939350" y="3294975"/>
            <a:ext cx="7653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Bob</a:t>
            </a:r>
            <a:endParaRPr/>
          </a:p>
        </p:txBody>
      </p:sp>
      <p:sp>
        <p:nvSpPr>
          <p:cNvPr id="615" name="Google Shape;615;p63"/>
          <p:cNvSpPr txBox="1"/>
          <p:nvPr/>
        </p:nvSpPr>
        <p:spPr>
          <a:xfrm>
            <a:off x="3510750" y="3294975"/>
            <a:ext cx="195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Insecure Channel</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0" name="Google Shape;620;p64"/>
          <p:cNvPicPr preferRelativeResize="0"/>
          <p:nvPr/>
        </p:nvPicPr>
        <p:blipFill rotWithShape="1">
          <a:blip r:embed="rId3">
            <a:alphaModFix/>
          </a:blip>
          <a:srcRect l="7252" r="18131" b="13985"/>
          <a:stretch/>
        </p:blipFill>
        <p:spPr>
          <a:xfrm>
            <a:off x="7854575" y="3602875"/>
            <a:ext cx="1289425" cy="1540625"/>
          </a:xfrm>
          <a:prstGeom prst="rect">
            <a:avLst/>
          </a:prstGeom>
          <a:noFill/>
          <a:ln>
            <a:noFill/>
          </a:ln>
        </p:spPr>
      </p:pic>
      <p:sp>
        <p:nvSpPr>
          <p:cNvPr id="621" name="Google Shape;621;p6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Defining Confidentiality</a:t>
            </a:r>
            <a:endParaRPr/>
          </a:p>
        </p:txBody>
      </p:sp>
      <p:sp>
        <p:nvSpPr>
          <p:cNvPr id="622" name="Google Shape;622;p6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Recall our definition of confidentiality from earlier: “An adversary cannot read our messages”</a:t>
            </a:r>
            <a:endParaRPr/>
          </a:p>
          <a:p>
            <a:pPr marL="914400" lvl="1" indent="-317500" algn="l" rtl="0">
              <a:spcBef>
                <a:spcPts val="0"/>
              </a:spcBef>
              <a:spcAft>
                <a:spcPts val="0"/>
              </a:spcAft>
              <a:buSzPts val="1400"/>
              <a:buChar char="○"/>
            </a:pPr>
            <a:r>
              <a:rPr lang="en"/>
              <a:t>This definition isn’t very specific</a:t>
            </a:r>
            <a:endParaRPr/>
          </a:p>
          <a:p>
            <a:pPr marL="1371600" lvl="2" indent="-317500" algn="l" rtl="0">
              <a:spcBef>
                <a:spcPts val="0"/>
              </a:spcBef>
              <a:spcAft>
                <a:spcPts val="0"/>
              </a:spcAft>
              <a:buSzPts val="1400"/>
              <a:buChar char="■"/>
            </a:pPr>
            <a:r>
              <a:rPr lang="en"/>
              <a:t>What if Eve can read the first half of Alice’s message, but not the second half?</a:t>
            </a:r>
            <a:endParaRPr/>
          </a:p>
          <a:p>
            <a:pPr marL="1371600" lvl="2" indent="-317500" algn="l" rtl="0">
              <a:spcBef>
                <a:spcPts val="0"/>
              </a:spcBef>
              <a:spcAft>
                <a:spcPts val="0"/>
              </a:spcAft>
              <a:buSzPts val="1400"/>
              <a:buChar char="■"/>
            </a:pPr>
            <a:r>
              <a:rPr lang="en"/>
              <a:t>What if Eve figures out that Alice’s message starts with “Dear Bob”?</a:t>
            </a:r>
            <a:endParaRPr/>
          </a:p>
          <a:p>
            <a:pPr marL="914400" lvl="1" indent="-317500" algn="l" rtl="0">
              <a:spcBef>
                <a:spcPts val="0"/>
              </a:spcBef>
              <a:spcAft>
                <a:spcPts val="0"/>
              </a:spcAft>
              <a:buSzPts val="1400"/>
              <a:buChar char="○"/>
            </a:pPr>
            <a:r>
              <a:rPr lang="en"/>
              <a:t>This definition doesn’t account for prior knowledge</a:t>
            </a:r>
            <a:endParaRPr/>
          </a:p>
          <a:p>
            <a:pPr marL="1371600" lvl="2" indent="-317500" algn="l" rtl="0">
              <a:spcBef>
                <a:spcPts val="0"/>
              </a:spcBef>
              <a:spcAft>
                <a:spcPts val="0"/>
              </a:spcAft>
              <a:buSzPts val="1400"/>
              <a:buChar char="■"/>
            </a:pPr>
            <a:r>
              <a:rPr lang="en"/>
              <a:t>What if Eve already knew that Alice’s message ends in “Sincerely, Alice”?</a:t>
            </a:r>
            <a:endParaRPr/>
          </a:p>
          <a:p>
            <a:pPr marL="1371600" lvl="2" indent="-317500" algn="l" rtl="0">
              <a:spcBef>
                <a:spcPts val="0"/>
              </a:spcBef>
              <a:spcAft>
                <a:spcPts val="0"/>
              </a:spcAft>
              <a:buSzPts val="1400"/>
              <a:buChar char="■"/>
            </a:pPr>
            <a:r>
              <a:rPr lang="en"/>
              <a:t>What if Eve knows that Alice’s message is “BUY!” or “SELL” but doesn't know which?</a:t>
            </a:r>
            <a:endParaRPr/>
          </a:p>
        </p:txBody>
      </p:sp>
      <p:sp>
        <p:nvSpPr>
          <p:cNvPr id="623" name="Google Shape;623;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What is cryptography?</a:t>
            </a:r>
            <a:endParaRPr/>
          </a:p>
        </p:txBody>
      </p:sp>
      <p:sp>
        <p:nvSpPr>
          <p:cNvPr id="320" name="Google Shape;320;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6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Defining Confidentiality</a:t>
            </a:r>
            <a:endParaRPr/>
          </a:p>
        </p:txBody>
      </p:sp>
      <p:sp>
        <p:nvSpPr>
          <p:cNvPr id="629" name="Google Shape;629;p65"/>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 better definition of confidentiality: The ciphertext should not give the attacker </a:t>
            </a:r>
            <a:r>
              <a:rPr lang="en" i="1"/>
              <a:t>any additional information</a:t>
            </a:r>
            <a:r>
              <a:rPr lang="en"/>
              <a:t> about the plaintext.</a:t>
            </a:r>
            <a:endParaRPr/>
          </a:p>
          <a:p>
            <a:pPr marL="457200" lvl="0" indent="-342900" algn="l" rtl="0">
              <a:spcBef>
                <a:spcPts val="0"/>
              </a:spcBef>
              <a:spcAft>
                <a:spcPts val="0"/>
              </a:spcAft>
              <a:buSzPts val="1800"/>
              <a:buChar char="●"/>
            </a:pPr>
            <a:r>
              <a:rPr lang="en"/>
              <a:t>Let's design an experiment/security game to test our definition:</a:t>
            </a:r>
            <a:endParaRPr/>
          </a:p>
          <a:p>
            <a:pPr marL="914400" lvl="1" indent="-317500" algn="l" rtl="0">
              <a:lnSpc>
                <a:spcPct val="100000"/>
              </a:lnSpc>
              <a:spcBef>
                <a:spcPts val="0"/>
              </a:spcBef>
              <a:spcAft>
                <a:spcPts val="0"/>
              </a:spcAft>
              <a:buSzPts val="1400"/>
              <a:buChar char="○"/>
            </a:pPr>
            <a:r>
              <a:rPr lang="en"/>
              <a:t>Eve chooses two messages </a:t>
            </a:r>
            <a:r>
              <a:rPr lang="en" i="1"/>
              <a:t>M</a:t>
            </a:r>
            <a:r>
              <a:rPr lang="en" sz="900"/>
              <a:t>0</a:t>
            </a:r>
            <a:r>
              <a:rPr lang="en"/>
              <a:t> and </a:t>
            </a:r>
            <a:r>
              <a:rPr lang="en" i="1"/>
              <a:t>M</a:t>
            </a:r>
            <a:r>
              <a:rPr lang="en" sz="900"/>
              <a:t>1</a:t>
            </a:r>
            <a:r>
              <a:rPr lang="en"/>
              <a:t> of the same length</a:t>
            </a:r>
            <a:endParaRPr/>
          </a:p>
          <a:p>
            <a:pPr marL="914400" lvl="1" indent="-317500" algn="l" rtl="0">
              <a:lnSpc>
                <a:spcPct val="100000"/>
              </a:lnSpc>
              <a:spcBef>
                <a:spcPts val="0"/>
              </a:spcBef>
              <a:spcAft>
                <a:spcPts val="0"/>
              </a:spcAft>
              <a:buSzPts val="1400"/>
              <a:buChar char="○"/>
            </a:pPr>
            <a:r>
              <a:rPr lang="en"/>
              <a:t>Alice chooses one message at random </a:t>
            </a:r>
            <a:r>
              <a:rPr lang="en" i="1"/>
              <a:t>M</a:t>
            </a:r>
            <a:r>
              <a:rPr lang="en" sz="900" i="1"/>
              <a:t>b</a:t>
            </a:r>
            <a:r>
              <a:rPr lang="en"/>
              <a:t>, encrypts it, and sends the ciphertext</a:t>
            </a:r>
            <a:endParaRPr/>
          </a:p>
          <a:p>
            <a:pPr marL="914400" lvl="1" indent="-317500" algn="l" rtl="0">
              <a:lnSpc>
                <a:spcPct val="100000"/>
              </a:lnSpc>
              <a:spcBef>
                <a:spcPts val="0"/>
              </a:spcBef>
              <a:spcAft>
                <a:spcPts val="0"/>
              </a:spcAft>
              <a:buSzPts val="1400"/>
              <a:buChar char="○"/>
            </a:pPr>
            <a:r>
              <a:rPr lang="en"/>
              <a:t>Eve knows either </a:t>
            </a:r>
            <a:r>
              <a:rPr lang="en" i="1"/>
              <a:t>M</a:t>
            </a:r>
            <a:r>
              <a:rPr lang="en" sz="900"/>
              <a:t>0</a:t>
            </a:r>
            <a:r>
              <a:rPr lang="en"/>
              <a:t> or </a:t>
            </a:r>
            <a:r>
              <a:rPr lang="en" i="1"/>
              <a:t>M</a:t>
            </a:r>
            <a:r>
              <a:rPr lang="en" sz="900"/>
              <a:t>1</a:t>
            </a:r>
            <a:r>
              <a:rPr lang="en"/>
              <a:t> was sent, but doesn't know which</a:t>
            </a:r>
            <a:endParaRPr/>
          </a:p>
          <a:p>
            <a:pPr marL="914400" lvl="1" indent="-317500" algn="l" rtl="0">
              <a:lnSpc>
                <a:spcPct val="100000"/>
              </a:lnSpc>
              <a:spcBef>
                <a:spcPts val="0"/>
              </a:spcBef>
              <a:spcAft>
                <a:spcPts val="0"/>
              </a:spcAft>
              <a:buSzPts val="1400"/>
              <a:buChar char="○"/>
            </a:pPr>
            <a:r>
              <a:rPr lang="en"/>
              <a:t>Eve reads the ciphertext and tries to guess which message was sent</a:t>
            </a:r>
            <a:endParaRPr/>
          </a:p>
          <a:p>
            <a:pPr marL="914400" lvl="1" indent="-317500" algn="l" rtl="0">
              <a:lnSpc>
                <a:spcPct val="100000"/>
              </a:lnSpc>
              <a:spcBef>
                <a:spcPts val="0"/>
              </a:spcBef>
              <a:spcAft>
                <a:spcPts val="0"/>
              </a:spcAft>
              <a:buSzPts val="1400"/>
              <a:buChar char="○"/>
            </a:pPr>
            <a:r>
              <a:rPr lang="en"/>
              <a:t>If the probability that Eve correctly guesses which message was sent is 1/2, then the encryption scheme is confidential</a:t>
            </a:r>
            <a:endParaRPr/>
          </a:p>
          <a:p>
            <a:pPr marL="457200" lvl="0" indent="-342900" algn="l" rtl="0">
              <a:lnSpc>
                <a:spcPct val="100000"/>
              </a:lnSpc>
              <a:spcBef>
                <a:spcPts val="0"/>
              </a:spcBef>
              <a:spcAft>
                <a:spcPts val="0"/>
              </a:spcAft>
              <a:buSzPts val="1800"/>
              <a:buChar char="●"/>
            </a:pPr>
            <a:r>
              <a:rPr lang="en"/>
              <a:t>Intuition</a:t>
            </a:r>
            <a:endParaRPr/>
          </a:p>
          <a:p>
            <a:pPr marL="914400" lvl="1" indent="-317500" algn="l" rtl="0">
              <a:lnSpc>
                <a:spcPct val="100000"/>
              </a:lnSpc>
              <a:spcBef>
                <a:spcPts val="0"/>
              </a:spcBef>
              <a:spcAft>
                <a:spcPts val="0"/>
              </a:spcAft>
              <a:buSzPts val="1400"/>
              <a:buChar char="○"/>
            </a:pPr>
            <a:r>
              <a:rPr lang="en"/>
              <a:t>If the scheme is confidential, Eve can only guess with probability 1/2, which is no different than if Eve hadn’t sent the ciphertext at all</a:t>
            </a:r>
            <a:endParaRPr/>
          </a:p>
          <a:p>
            <a:pPr marL="914400" lvl="1" indent="-317500" algn="l" rtl="0">
              <a:lnSpc>
                <a:spcPct val="100000"/>
              </a:lnSpc>
              <a:spcBef>
                <a:spcPts val="0"/>
              </a:spcBef>
              <a:spcAft>
                <a:spcPts val="0"/>
              </a:spcAft>
              <a:buSzPts val="1400"/>
              <a:buChar char="○"/>
            </a:pPr>
            <a:r>
              <a:rPr lang="en"/>
              <a:t>In other words: the ciphertext gave Eve no </a:t>
            </a:r>
            <a:r>
              <a:rPr lang="en" i="1"/>
              <a:t>additional</a:t>
            </a:r>
            <a:r>
              <a:rPr lang="en"/>
              <a:t> information about which plaintext was sent!</a:t>
            </a:r>
            <a:endParaRPr/>
          </a:p>
        </p:txBody>
      </p:sp>
      <p:sp>
        <p:nvSpPr>
          <p:cNvPr id="630" name="Google Shape;630;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2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2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2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2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2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29">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29">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2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6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Defining Confidentiality: (Continue)</a:t>
            </a:r>
            <a:endParaRPr dirty="0"/>
          </a:p>
        </p:txBody>
      </p:sp>
      <p:sp>
        <p:nvSpPr>
          <p:cNvPr id="636" name="Google Shape;636;p6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Recall our threat model: Eve can also perform a </a:t>
            </a:r>
            <a:r>
              <a:rPr lang="en" b="1"/>
              <a:t>chosen plaintext attack</a:t>
            </a:r>
            <a:endParaRPr b="1"/>
          </a:p>
          <a:p>
            <a:pPr marL="914400" lvl="1" indent="-317500" algn="l" rtl="0">
              <a:spcBef>
                <a:spcPts val="0"/>
              </a:spcBef>
              <a:spcAft>
                <a:spcPts val="0"/>
              </a:spcAft>
              <a:buSzPts val="1400"/>
              <a:buChar char="○"/>
            </a:pPr>
            <a:r>
              <a:rPr lang="en"/>
              <a:t>Eve can trick Alice into encrypting arbitrary messages of Eve's choice</a:t>
            </a:r>
            <a:endParaRPr/>
          </a:p>
          <a:p>
            <a:pPr marL="914400" lvl="1" indent="-317500" algn="l" rtl="0">
              <a:spcBef>
                <a:spcPts val="0"/>
              </a:spcBef>
              <a:spcAft>
                <a:spcPts val="0"/>
              </a:spcAft>
              <a:buSzPts val="1400"/>
              <a:buChar char="○"/>
            </a:pPr>
            <a:r>
              <a:rPr lang="en"/>
              <a:t>We can adapt our experiment to account for this threat model</a:t>
            </a:r>
            <a:endParaRPr/>
          </a:p>
          <a:p>
            <a:pPr marL="457200" lvl="0" indent="-342900" algn="l" rtl="0">
              <a:spcBef>
                <a:spcPts val="0"/>
              </a:spcBef>
              <a:spcAft>
                <a:spcPts val="0"/>
              </a:spcAft>
              <a:buSzPts val="1800"/>
              <a:buChar char="●"/>
            </a:pPr>
            <a:r>
              <a:rPr lang="en"/>
              <a:t>A better definition of confidentiality: Even if Eve is able to trick Alice into encrypting messages, Eve can still only guess what message Alice sent with probability 1/2.</a:t>
            </a:r>
            <a:endParaRPr/>
          </a:p>
          <a:p>
            <a:pPr marL="914400" lvl="1" indent="-317500" algn="l" rtl="0">
              <a:spcBef>
                <a:spcPts val="0"/>
              </a:spcBef>
              <a:spcAft>
                <a:spcPts val="0"/>
              </a:spcAft>
              <a:buSzPts val="1400"/>
              <a:buChar char="○"/>
            </a:pPr>
            <a:r>
              <a:rPr lang="en"/>
              <a:t>This definition is called </a:t>
            </a:r>
            <a:r>
              <a:rPr lang="en" b="1"/>
              <a:t>IND-CPA</a:t>
            </a:r>
            <a:r>
              <a:rPr lang="en"/>
              <a:t> (indistinguishability under chosen plaintext attack)</a:t>
            </a:r>
            <a:endParaRPr/>
          </a:p>
          <a:p>
            <a:pPr marL="457200" lvl="0" indent="-342900" algn="l" rtl="0">
              <a:spcBef>
                <a:spcPts val="0"/>
              </a:spcBef>
              <a:spcAft>
                <a:spcPts val="0"/>
              </a:spcAft>
              <a:buSzPts val="1800"/>
              <a:buChar char="●"/>
            </a:pPr>
            <a:r>
              <a:rPr lang="en"/>
              <a:t>Cryptographic properties are often defined in terms of “games” that an adversary can either “win” or “lose”</a:t>
            </a:r>
            <a:endParaRPr/>
          </a:p>
          <a:p>
            <a:pPr marL="914400" lvl="1" indent="-317500" algn="l" rtl="0">
              <a:spcBef>
                <a:spcPts val="0"/>
              </a:spcBef>
              <a:spcAft>
                <a:spcPts val="0"/>
              </a:spcAft>
              <a:buSzPts val="1400"/>
              <a:buChar char="○"/>
            </a:pPr>
            <a:r>
              <a:rPr lang="en"/>
              <a:t>We will use one to define confidentiality precisely</a:t>
            </a:r>
            <a:endParaRPr/>
          </a:p>
        </p:txBody>
      </p:sp>
      <p:sp>
        <p:nvSpPr>
          <p:cNvPr id="637" name="Google Shape;637;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3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3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3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9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One-Time Pads</a:t>
            </a:r>
            <a:endParaRPr/>
          </a:p>
        </p:txBody>
      </p:sp>
      <p:sp>
        <p:nvSpPr>
          <p:cNvPr id="976" name="Google Shape;976;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9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Roadmap</a:t>
            </a:r>
            <a:endParaRPr/>
          </a:p>
        </p:txBody>
      </p:sp>
      <p:graphicFrame>
        <p:nvGraphicFramePr>
          <p:cNvPr id="984" name="Google Shape;984;p93"/>
          <p:cNvGraphicFramePr/>
          <p:nvPr>
            <p:extLst>
              <p:ext uri="{D42A27DB-BD31-4B8C-83A1-F6EECF244321}">
                <p14:modId xmlns:p14="http://schemas.microsoft.com/office/powerpoint/2010/main" val="1828165448"/>
              </p:ext>
            </p:extLst>
          </p:nvPr>
        </p:nvGraphicFramePr>
        <p:xfrm>
          <a:off x="311700" y="1310650"/>
          <a:ext cx="8520600" cy="2387525"/>
        </p:xfrm>
        <a:graphic>
          <a:graphicData uri="http://schemas.openxmlformats.org/drawingml/2006/table">
            <a:tbl>
              <a:tblPr>
                <a:noFill/>
                <a:tableStyleId>{DF68B0A8-356D-4739-86A0-293F613CF9FD}</a:tableStyleId>
              </a:tblPr>
              <a:tblGrid>
                <a:gridCol w="1739450">
                  <a:extLst>
                    <a:ext uri="{9D8B030D-6E8A-4147-A177-3AD203B41FA5}">
                      <a16:colId xmlns:a16="http://schemas.microsoft.com/office/drawing/2014/main" val="20000"/>
                    </a:ext>
                  </a:extLst>
                </a:gridCol>
                <a:gridCol w="3241925">
                  <a:extLst>
                    <a:ext uri="{9D8B030D-6E8A-4147-A177-3AD203B41FA5}">
                      <a16:colId xmlns:a16="http://schemas.microsoft.com/office/drawing/2014/main" val="20001"/>
                    </a:ext>
                  </a:extLst>
                </a:gridCol>
                <a:gridCol w="3539225">
                  <a:extLst>
                    <a:ext uri="{9D8B030D-6E8A-4147-A177-3AD203B41FA5}">
                      <a16:colId xmlns:a16="http://schemas.microsoft.com/office/drawing/2014/main" val="20002"/>
                    </a:ext>
                  </a:extLst>
                </a:gridCol>
              </a:tblGrid>
              <a:tr h="37455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l" rtl="0">
                        <a:spcBef>
                          <a:spcPts val="0"/>
                        </a:spcBef>
                        <a:spcAft>
                          <a:spcPts val="0"/>
                        </a:spcAft>
                        <a:buNone/>
                      </a:pPr>
                      <a:r>
                        <a:rPr lang="en" sz="1600"/>
                        <a:t>Symmetric-key</a:t>
                      </a:r>
                      <a:endParaRPr sz="1600"/>
                    </a:p>
                  </a:txBody>
                  <a:tcPr marL="91425" marR="91425" marT="91425" marB="91425"/>
                </a:tc>
                <a:tc>
                  <a:txBody>
                    <a:bodyPr/>
                    <a:lstStyle/>
                    <a:p>
                      <a:pPr marL="0" lvl="0" indent="0" algn="l" rtl="0">
                        <a:spcBef>
                          <a:spcPts val="0"/>
                        </a:spcBef>
                        <a:spcAft>
                          <a:spcPts val="0"/>
                        </a:spcAft>
                        <a:buNone/>
                      </a:pPr>
                      <a:r>
                        <a:rPr lang="en" sz="1600"/>
                        <a:t>Asymmetric-key</a:t>
                      </a:r>
                      <a:endParaRPr sz="1600"/>
                    </a:p>
                  </a:txBody>
                  <a:tcPr marL="91425" marR="91425" marT="91425" marB="91425"/>
                </a:tc>
                <a:extLst>
                  <a:ext uri="{0D108BD9-81ED-4DB2-BD59-A6C34878D82A}">
                    <a16:rowId xmlns:a16="http://schemas.microsoft.com/office/drawing/2014/main" val="10000"/>
                  </a:ext>
                </a:extLst>
              </a:tr>
              <a:tr h="802625">
                <a:tc>
                  <a:txBody>
                    <a:bodyPr/>
                    <a:lstStyle/>
                    <a:p>
                      <a:pPr marL="0" lvl="0" indent="0" algn="l" rtl="0">
                        <a:spcBef>
                          <a:spcPts val="0"/>
                        </a:spcBef>
                        <a:spcAft>
                          <a:spcPts val="0"/>
                        </a:spcAft>
                        <a:buNone/>
                      </a:pPr>
                      <a:r>
                        <a:rPr lang="en" sz="1600"/>
                        <a:t>Confidentiality</a:t>
                      </a:r>
                      <a:endParaRPr sz="1600"/>
                    </a:p>
                  </a:txBody>
                  <a:tcPr marL="91425" marR="91425" marT="91425" marB="91425"/>
                </a:tc>
                <a:tc>
                  <a:txBody>
                    <a:bodyPr/>
                    <a:lstStyle/>
                    <a:p>
                      <a:pPr marL="457200" lvl="0" indent="-330200" algn="l" rtl="0">
                        <a:spcBef>
                          <a:spcPts val="0"/>
                        </a:spcBef>
                        <a:spcAft>
                          <a:spcPts val="0"/>
                        </a:spcAft>
                        <a:buClr>
                          <a:srgbClr val="FF0000"/>
                        </a:buClr>
                        <a:buSzPts val="1600"/>
                        <a:buChar char="●"/>
                      </a:pPr>
                      <a:r>
                        <a:rPr lang="en" sz="1600" dirty="0">
                          <a:solidFill>
                            <a:srgbClr val="FF0000"/>
                          </a:solidFill>
                        </a:rPr>
                        <a:t>One-time pads</a:t>
                      </a:r>
                      <a:endParaRPr sz="1600" dirty="0"/>
                    </a:p>
                    <a:p>
                      <a:pPr marL="457200" lvl="0" indent="-330200" algn="l" rtl="0">
                        <a:spcBef>
                          <a:spcPts val="0"/>
                        </a:spcBef>
                        <a:spcAft>
                          <a:spcPts val="0"/>
                        </a:spcAft>
                        <a:buSzPts val="1600"/>
                        <a:buChar char="●"/>
                      </a:pPr>
                      <a:r>
                        <a:rPr lang="en" sz="1600" dirty="0"/>
                        <a:t>Block ciphers with chaining modes (e.g. AES-CBC)</a:t>
                      </a:r>
                      <a:endParaRPr sz="1600" dirty="0"/>
                    </a:p>
                    <a:p>
                      <a:pPr marL="457200" lvl="0" indent="-330200" algn="l" rtl="0">
                        <a:spcBef>
                          <a:spcPts val="0"/>
                        </a:spcBef>
                        <a:spcAft>
                          <a:spcPts val="0"/>
                        </a:spcAft>
                        <a:buClr>
                          <a:srgbClr val="000000"/>
                        </a:buClr>
                        <a:buSzPts val="1600"/>
                        <a:buChar char="●"/>
                      </a:pPr>
                      <a:r>
                        <a:rPr lang="en" sz="1600" dirty="0">
                          <a:solidFill>
                            <a:schemeClr val="dk1"/>
                          </a:solidFill>
                        </a:rPr>
                        <a:t>Stream ciphers</a:t>
                      </a:r>
                      <a:endParaRPr sz="1600" dirty="0"/>
                    </a:p>
                  </a:txBody>
                  <a:tcPr marL="91425" marR="91425" marT="91425" marB="91425"/>
                </a:tc>
                <a:tc>
                  <a:txBody>
                    <a:bodyPr/>
                    <a:lstStyle/>
                    <a:p>
                      <a:pPr marL="457200" lvl="0" indent="-330200" algn="l" rtl="0">
                        <a:spcBef>
                          <a:spcPts val="0"/>
                        </a:spcBef>
                        <a:spcAft>
                          <a:spcPts val="0"/>
                        </a:spcAft>
                        <a:buSzPts val="1600"/>
                        <a:buChar char="●"/>
                      </a:pPr>
                      <a:r>
                        <a:rPr lang="en" sz="1600" dirty="0"/>
                        <a:t>RSA encryption</a:t>
                      </a:r>
                      <a:endParaRPr sz="1600" dirty="0"/>
                    </a:p>
                  </a:txBody>
                  <a:tcPr marL="91425" marR="91425" marT="91425" marB="91425"/>
                </a:tc>
                <a:extLst>
                  <a:ext uri="{0D108BD9-81ED-4DB2-BD59-A6C34878D82A}">
                    <a16:rowId xmlns:a16="http://schemas.microsoft.com/office/drawing/2014/main" val="10001"/>
                  </a:ext>
                </a:extLst>
              </a:tr>
              <a:tr h="802625">
                <a:tc>
                  <a:txBody>
                    <a:bodyPr/>
                    <a:lstStyle/>
                    <a:p>
                      <a:pPr marL="0" lvl="0" indent="0" algn="l" rtl="0">
                        <a:spcBef>
                          <a:spcPts val="0"/>
                        </a:spcBef>
                        <a:spcAft>
                          <a:spcPts val="0"/>
                        </a:spcAft>
                        <a:buNone/>
                      </a:pPr>
                      <a:r>
                        <a:rPr lang="en" sz="1600"/>
                        <a:t>Integrity,</a:t>
                      </a:r>
                      <a:br>
                        <a:rPr lang="en" sz="1600"/>
                      </a:br>
                      <a:r>
                        <a:rPr lang="en" sz="1600"/>
                        <a:t>Authentication</a:t>
                      </a:r>
                      <a:endParaRPr sz="1600"/>
                    </a:p>
                  </a:txBody>
                  <a:tcPr marL="91425" marR="91425" marT="91425" marB="91425"/>
                </a:tc>
                <a:tc>
                  <a:txBody>
                    <a:bodyPr/>
                    <a:lstStyle/>
                    <a:p>
                      <a:pPr marL="457200" lvl="0" indent="-330200" algn="l" rtl="0">
                        <a:spcBef>
                          <a:spcPts val="0"/>
                        </a:spcBef>
                        <a:spcAft>
                          <a:spcPts val="0"/>
                        </a:spcAft>
                        <a:buSzPts val="1600"/>
                        <a:buChar char="●"/>
                      </a:pPr>
                      <a:r>
                        <a:rPr lang="en" sz="1600"/>
                        <a:t>MACs (e.g. HMAC)</a:t>
                      </a:r>
                      <a:endParaRPr sz="1600"/>
                    </a:p>
                  </a:txBody>
                  <a:tcPr marL="91425" marR="91425" marT="91425" marB="91425"/>
                </a:tc>
                <a:tc>
                  <a:txBody>
                    <a:bodyPr/>
                    <a:lstStyle/>
                    <a:p>
                      <a:pPr marL="457200" lvl="0" indent="-330200" algn="l" rtl="0">
                        <a:spcBef>
                          <a:spcPts val="0"/>
                        </a:spcBef>
                        <a:spcAft>
                          <a:spcPts val="0"/>
                        </a:spcAft>
                        <a:buSzPts val="1600"/>
                        <a:buChar char="●"/>
                      </a:pPr>
                      <a:r>
                        <a:rPr lang="en" sz="1600" dirty="0"/>
                        <a:t>Digital signatures (e.g. RSA signatures)</a:t>
                      </a:r>
                      <a:endParaRPr sz="1600" dirty="0"/>
                    </a:p>
                  </a:txBody>
                  <a:tcPr marL="91425" marR="91425" marT="91425" marB="91425"/>
                </a:tc>
                <a:extLst>
                  <a:ext uri="{0D108BD9-81ED-4DB2-BD59-A6C34878D82A}">
                    <a16:rowId xmlns:a16="http://schemas.microsoft.com/office/drawing/2014/main" val="10002"/>
                  </a:ext>
                </a:extLst>
              </a:tr>
            </a:tbl>
          </a:graphicData>
        </a:graphic>
      </p:graphicFrame>
      <p:sp>
        <p:nvSpPr>
          <p:cNvPr id="985" name="Google Shape;985;p93"/>
          <p:cNvSpPr txBox="1">
            <a:spLocks noGrp="1"/>
          </p:cNvSpPr>
          <p:nvPr>
            <p:ph type="body" idx="4294967295"/>
          </p:nvPr>
        </p:nvSpPr>
        <p:spPr>
          <a:xfrm>
            <a:off x="198500" y="3844625"/>
            <a:ext cx="4373400" cy="1167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Hash functions</a:t>
            </a:r>
            <a:endParaRPr sz="1600"/>
          </a:p>
          <a:p>
            <a:pPr marL="457200" lvl="0" indent="-330200" algn="l" rtl="0">
              <a:spcBef>
                <a:spcPts val="0"/>
              </a:spcBef>
              <a:spcAft>
                <a:spcPts val="0"/>
              </a:spcAft>
              <a:buSzPts val="1600"/>
              <a:buChar char="●"/>
            </a:pPr>
            <a:r>
              <a:rPr lang="en" sz="1600"/>
              <a:t>Pseudorandom number generators</a:t>
            </a:r>
            <a:endParaRPr sz="1600"/>
          </a:p>
          <a:p>
            <a:pPr marL="457200" lvl="0" indent="-330200" algn="l" rtl="0">
              <a:spcBef>
                <a:spcPts val="0"/>
              </a:spcBef>
              <a:spcAft>
                <a:spcPts val="0"/>
              </a:spcAft>
              <a:buSzPts val="1600"/>
              <a:buChar char="●"/>
            </a:pPr>
            <a:r>
              <a:rPr lang="en" sz="1600"/>
              <a:t>Public key exchange (e.g. Diffie-Hellman)</a:t>
            </a:r>
            <a:endParaRPr sz="1600"/>
          </a:p>
        </p:txBody>
      </p:sp>
      <p:sp>
        <p:nvSpPr>
          <p:cNvPr id="986" name="Google Shape;986;p93"/>
          <p:cNvSpPr txBox="1"/>
          <p:nvPr/>
        </p:nvSpPr>
        <p:spPr>
          <a:xfrm>
            <a:off x="5175400" y="3844625"/>
            <a:ext cx="3447900" cy="7143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chemeClr val="dk1"/>
              </a:buClr>
              <a:buSzPts val="1600"/>
              <a:buChar char="●"/>
            </a:pPr>
            <a:r>
              <a:rPr lang="en" sz="1600">
                <a:solidFill>
                  <a:schemeClr val="dk1"/>
                </a:solidFill>
              </a:rPr>
              <a:t>Key management (certificates)</a:t>
            </a:r>
            <a:endParaRPr sz="1600">
              <a:solidFill>
                <a:schemeClr val="dk1"/>
              </a:solidFill>
            </a:endParaRPr>
          </a:p>
          <a:p>
            <a:pPr marL="457200" lvl="0" indent="-330200" algn="l" rtl="0">
              <a:lnSpc>
                <a:spcPct val="115000"/>
              </a:lnSpc>
              <a:spcBef>
                <a:spcPts val="0"/>
              </a:spcBef>
              <a:spcAft>
                <a:spcPts val="0"/>
              </a:spcAft>
              <a:buClr>
                <a:schemeClr val="dk1"/>
              </a:buClr>
              <a:buSzPts val="1600"/>
              <a:buChar char="●"/>
            </a:pPr>
            <a:r>
              <a:rPr lang="en" sz="1600">
                <a:solidFill>
                  <a:schemeClr val="dk1"/>
                </a:solidFill>
              </a:rPr>
              <a:t>Password management</a:t>
            </a:r>
            <a:endParaRPr sz="1600">
              <a:solidFill>
                <a:schemeClr val="dk1"/>
              </a:solidFill>
            </a:endParaRPr>
          </a:p>
        </p:txBody>
      </p:sp>
      <p:sp>
        <p:nvSpPr>
          <p:cNvPr id="987" name="Google Shape;987;p9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91"/>
        <p:cNvGrpSpPr/>
        <p:nvPr/>
      </p:nvGrpSpPr>
      <p:grpSpPr>
        <a:xfrm>
          <a:off x="0" y="0"/>
          <a:ext cx="0" cy="0"/>
          <a:chOff x="0" y="0"/>
          <a:chExt cx="0" cy="0"/>
        </a:xfrm>
      </p:grpSpPr>
      <p:sp>
        <p:nvSpPr>
          <p:cNvPr id="992" name="Google Shape;992;p9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Review: XOR</a:t>
            </a:r>
            <a:endParaRPr/>
          </a:p>
        </p:txBody>
      </p:sp>
      <p:sp>
        <p:nvSpPr>
          <p:cNvPr id="993" name="Google Shape;993;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graphicFrame>
        <p:nvGraphicFramePr>
          <p:cNvPr id="994" name="Google Shape;994;p94"/>
          <p:cNvGraphicFramePr/>
          <p:nvPr/>
        </p:nvGraphicFramePr>
        <p:xfrm>
          <a:off x="1311938" y="2267325"/>
          <a:ext cx="1308925" cy="1914024"/>
        </p:xfrm>
        <a:graphic>
          <a:graphicData uri="http://schemas.openxmlformats.org/drawingml/2006/table">
            <a:tbl>
              <a:tblPr>
                <a:noFill/>
                <a:tableStyleId>{DF68B0A8-356D-4739-86A0-293F613CF9FD}</a:tableStyleId>
              </a:tblPr>
              <a:tblGrid>
                <a:gridCol w="1308925">
                  <a:extLst>
                    <a:ext uri="{9D8B030D-6E8A-4147-A177-3AD203B41FA5}">
                      <a16:colId xmlns:a16="http://schemas.microsoft.com/office/drawing/2014/main" val="20000"/>
                    </a:ext>
                  </a:extLst>
                </a:gridCol>
              </a:tblGrid>
              <a:tr h="396200">
                <a:tc>
                  <a:txBody>
                    <a:bodyPr/>
                    <a:lstStyle/>
                    <a:p>
                      <a:pPr marL="0" lvl="0" indent="0" algn="ctr" rtl="0">
                        <a:lnSpc>
                          <a:spcPct val="115000"/>
                        </a:lnSpc>
                        <a:spcBef>
                          <a:spcPts val="0"/>
                        </a:spcBef>
                        <a:spcAft>
                          <a:spcPts val="1200"/>
                        </a:spcAft>
                        <a:buNone/>
                      </a:pPr>
                      <a:r>
                        <a:rPr lang="en" sz="1800">
                          <a:solidFill>
                            <a:schemeClr val="dk1"/>
                          </a:solidFill>
                        </a:rPr>
                        <a:t>0 ⊕ 0 = 0</a:t>
                      </a:r>
                      <a:endParaRPr sz="1800"/>
                    </a:p>
                  </a:txBody>
                  <a:tcPr marL="91425" marR="91425" marT="91425" marB="91425"/>
                </a:tc>
                <a:extLst>
                  <a:ext uri="{0D108BD9-81ED-4DB2-BD59-A6C34878D82A}">
                    <a16:rowId xmlns:a16="http://schemas.microsoft.com/office/drawing/2014/main" val="10000"/>
                  </a:ext>
                </a:extLst>
              </a:tr>
              <a:tr h="396200">
                <a:tc>
                  <a:txBody>
                    <a:bodyPr/>
                    <a:lstStyle/>
                    <a:p>
                      <a:pPr marL="0" lvl="0" indent="0" algn="ctr" rtl="0">
                        <a:lnSpc>
                          <a:spcPct val="115000"/>
                        </a:lnSpc>
                        <a:spcBef>
                          <a:spcPts val="0"/>
                        </a:spcBef>
                        <a:spcAft>
                          <a:spcPts val="1200"/>
                        </a:spcAft>
                        <a:buNone/>
                      </a:pPr>
                      <a:r>
                        <a:rPr lang="en" sz="1800">
                          <a:solidFill>
                            <a:schemeClr val="dk1"/>
                          </a:solidFill>
                        </a:rPr>
                        <a:t>0 ⊕ 1 = 1</a:t>
                      </a:r>
                      <a:endParaRPr sz="1800"/>
                    </a:p>
                  </a:txBody>
                  <a:tcPr marL="91425" marR="91425" marT="91425" marB="91425"/>
                </a:tc>
                <a:extLst>
                  <a:ext uri="{0D108BD9-81ED-4DB2-BD59-A6C34878D82A}">
                    <a16:rowId xmlns:a16="http://schemas.microsoft.com/office/drawing/2014/main" val="10001"/>
                  </a:ext>
                </a:extLst>
              </a:tr>
              <a:tr h="396200">
                <a:tc>
                  <a:txBody>
                    <a:bodyPr/>
                    <a:lstStyle/>
                    <a:p>
                      <a:pPr marL="0" lvl="0" indent="0" algn="ctr" rtl="0">
                        <a:lnSpc>
                          <a:spcPct val="115000"/>
                        </a:lnSpc>
                        <a:spcBef>
                          <a:spcPts val="0"/>
                        </a:spcBef>
                        <a:spcAft>
                          <a:spcPts val="1200"/>
                        </a:spcAft>
                        <a:buNone/>
                      </a:pPr>
                      <a:r>
                        <a:rPr lang="en" sz="1800">
                          <a:solidFill>
                            <a:schemeClr val="dk1"/>
                          </a:solidFill>
                        </a:rPr>
                        <a:t>1 ⊕ 0 = 1</a:t>
                      </a:r>
                      <a:endParaRPr sz="1800"/>
                    </a:p>
                  </a:txBody>
                  <a:tcPr marL="91425" marR="91425" marT="91425" marB="91425"/>
                </a:tc>
                <a:extLst>
                  <a:ext uri="{0D108BD9-81ED-4DB2-BD59-A6C34878D82A}">
                    <a16:rowId xmlns:a16="http://schemas.microsoft.com/office/drawing/2014/main" val="10002"/>
                  </a:ext>
                </a:extLst>
              </a:tr>
              <a:tr h="396200">
                <a:tc>
                  <a:txBody>
                    <a:bodyPr/>
                    <a:lstStyle/>
                    <a:p>
                      <a:pPr marL="0" lvl="0" indent="0" algn="ctr" rtl="0">
                        <a:lnSpc>
                          <a:spcPct val="115000"/>
                        </a:lnSpc>
                        <a:spcBef>
                          <a:spcPts val="0"/>
                        </a:spcBef>
                        <a:spcAft>
                          <a:spcPts val="1200"/>
                        </a:spcAft>
                        <a:buNone/>
                      </a:pPr>
                      <a:r>
                        <a:rPr lang="en" sz="1800">
                          <a:solidFill>
                            <a:schemeClr val="dk1"/>
                          </a:solidFill>
                        </a:rPr>
                        <a:t>1 ⊕ 1 = 0</a:t>
                      </a:r>
                      <a:endParaRPr sz="1800"/>
                    </a:p>
                  </a:txBody>
                  <a:tcPr marL="91425" marR="91425" marT="91425" marB="91425"/>
                </a:tc>
                <a:extLst>
                  <a:ext uri="{0D108BD9-81ED-4DB2-BD59-A6C34878D82A}">
                    <a16:rowId xmlns:a16="http://schemas.microsoft.com/office/drawing/2014/main" val="10003"/>
                  </a:ext>
                </a:extLst>
              </a:tr>
            </a:tbl>
          </a:graphicData>
        </a:graphic>
      </p:graphicFrame>
      <p:sp>
        <p:nvSpPr>
          <p:cNvPr id="995" name="Google Shape;995;p94"/>
          <p:cNvSpPr txBox="1"/>
          <p:nvPr/>
        </p:nvSpPr>
        <p:spPr>
          <a:xfrm>
            <a:off x="331850" y="1413375"/>
            <a:ext cx="32691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t>The XOR operator takes two bits and outputs one bit:</a:t>
            </a:r>
            <a:endParaRPr sz="1800"/>
          </a:p>
        </p:txBody>
      </p:sp>
      <p:sp>
        <p:nvSpPr>
          <p:cNvPr id="996" name="Google Shape;996;p94"/>
          <p:cNvSpPr txBox="1"/>
          <p:nvPr/>
        </p:nvSpPr>
        <p:spPr>
          <a:xfrm>
            <a:off x="4503700" y="1690575"/>
            <a:ext cx="3774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t>Useful properties of XOR:</a:t>
            </a:r>
            <a:endParaRPr sz="1800"/>
          </a:p>
        </p:txBody>
      </p:sp>
      <p:graphicFrame>
        <p:nvGraphicFramePr>
          <p:cNvPr id="997" name="Google Shape;997;p94"/>
          <p:cNvGraphicFramePr/>
          <p:nvPr/>
        </p:nvGraphicFramePr>
        <p:xfrm>
          <a:off x="4503688" y="2267325"/>
          <a:ext cx="3773925" cy="2392530"/>
        </p:xfrm>
        <a:graphic>
          <a:graphicData uri="http://schemas.openxmlformats.org/drawingml/2006/table">
            <a:tbl>
              <a:tblPr>
                <a:noFill/>
                <a:tableStyleId>{DF68B0A8-356D-4739-86A0-293F613CF9FD}</a:tableStyleId>
              </a:tblPr>
              <a:tblGrid>
                <a:gridCol w="3773925">
                  <a:extLst>
                    <a:ext uri="{9D8B030D-6E8A-4147-A177-3AD203B41FA5}">
                      <a16:colId xmlns:a16="http://schemas.microsoft.com/office/drawing/2014/main" val="20000"/>
                    </a:ext>
                  </a:extLst>
                </a:gridCol>
              </a:tblGrid>
              <a:tr h="457175">
                <a:tc>
                  <a:txBody>
                    <a:bodyPr/>
                    <a:lstStyle/>
                    <a:p>
                      <a:pPr marL="1085850" lvl="0" indent="0" algn="l" rtl="0">
                        <a:lnSpc>
                          <a:spcPct val="115000"/>
                        </a:lnSpc>
                        <a:spcBef>
                          <a:spcPts val="0"/>
                        </a:spcBef>
                        <a:spcAft>
                          <a:spcPts val="1200"/>
                        </a:spcAft>
                        <a:buNone/>
                      </a:pPr>
                      <a:r>
                        <a:rPr lang="en" sz="800">
                          <a:solidFill>
                            <a:schemeClr val="dk1"/>
                          </a:solidFill>
                        </a:rPr>
                        <a:t> </a:t>
                      </a:r>
                      <a:r>
                        <a:rPr lang="en" sz="1800">
                          <a:solidFill>
                            <a:schemeClr val="dk1"/>
                          </a:solidFill>
                        </a:rPr>
                        <a:t>x ⊕ 0 = x</a:t>
                      </a:r>
                      <a:endParaRPr sz="1800"/>
                    </a:p>
                  </a:txBody>
                  <a:tcPr marL="91425" marR="91425" marT="91425" marB="91425"/>
                </a:tc>
                <a:extLst>
                  <a:ext uri="{0D108BD9-81ED-4DB2-BD59-A6C34878D82A}">
                    <a16:rowId xmlns:a16="http://schemas.microsoft.com/office/drawing/2014/main" val="10000"/>
                  </a:ext>
                </a:extLst>
              </a:tr>
              <a:tr h="457175">
                <a:tc>
                  <a:txBody>
                    <a:bodyPr/>
                    <a:lstStyle/>
                    <a:p>
                      <a:pPr marL="1085850" lvl="0" indent="0" algn="l" rtl="0">
                        <a:lnSpc>
                          <a:spcPct val="115000"/>
                        </a:lnSpc>
                        <a:spcBef>
                          <a:spcPts val="0"/>
                        </a:spcBef>
                        <a:spcAft>
                          <a:spcPts val="1200"/>
                        </a:spcAft>
                        <a:buNone/>
                      </a:pPr>
                      <a:r>
                        <a:rPr lang="en" sz="800">
                          <a:solidFill>
                            <a:schemeClr val="dk1"/>
                          </a:solidFill>
                        </a:rPr>
                        <a:t> </a:t>
                      </a:r>
                      <a:r>
                        <a:rPr lang="en" sz="1800">
                          <a:solidFill>
                            <a:schemeClr val="dk1"/>
                          </a:solidFill>
                        </a:rPr>
                        <a:t>x ⊕ x = 0</a:t>
                      </a:r>
                      <a:endParaRPr sz="1800"/>
                    </a:p>
                  </a:txBody>
                  <a:tcPr marL="91425" marR="91425" marT="91425" marB="91425"/>
                </a:tc>
                <a:extLst>
                  <a:ext uri="{0D108BD9-81ED-4DB2-BD59-A6C34878D82A}">
                    <a16:rowId xmlns:a16="http://schemas.microsoft.com/office/drawing/2014/main" val="10001"/>
                  </a:ext>
                </a:extLst>
              </a:tr>
              <a:tr h="457175">
                <a:tc>
                  <a:txBody>
                    <a:bodyPr/>
                    <a:lstStyle/>
                    <a:p>
                      <a:pPr marL="0" lvl="0" indent="0" algn="ctr" rtl="0">
                        <a:lnSpc>
                          <a:spcPct val="115000"/>
                        </a:lnSpc>
                        <a:spcBef>
                          <a:spcPts val="0"/>
                        </a:spcBef>
                        <a:spcAft>
                          <a:spcPts val="1200"/>
                        </a:spcAft>
                        <a:buNone/>
                      </a:pPr>
                      <a:r>
                        <a:rPr lang="en" sz="1800">
                          <a:solidFill>
                            <a:schemeClr val="dk1"/>
                          </a:solidFill>
                        </a:rPr>
                        <a:t>x ⊕ y = y ⊕ x</a:t>
                      </a:r>
                      <a:endParaRPr sz="1800"/>
                    </a:p>
                  </a:txBody>
                  <a:tcPr marL="91425" marR="91425" marT="91425" marB="91425"/>
                </a:tc>
                <a:extLst>
                  <a:ext uri="{0D108BD9-81ED-4DB2-BD59-A6C34878D82A}">
                    <a16:rowId xmlns:a16="http://schemas.microsoft.com/office/drawing/2014/main" val="10002"/>
                  </a:ext>
                </a:extLst>
              </a:tr>
              <a:tr h="457175">
                <a:tc>
                  <a:txBody>
                    <a:bodyPr/>
                    <a:lstStyle/>
                    <a:p>
                      <a:pPr marL="0" lvl="0" indent="0" algn="ctr" rtl="0">
                        <a:lnSpc>
                          <a:spcPct val="115000"/>
                        </a:lnSpc>
                        <a:spcBef>
                          <a:spcPts val="0"/>
                        </a:spcBef>
                        <a:spcAft>
                          <a:spcPts val="1200"/>
                        </a:spcAft>
                        <a:buNone/>
                      </a:pPr>
                      <a:r>
                        <a:rPr lang="en" sz="1800">
                          <a:solidFill>
                            <a:schemeClr val="dk1"/>
                          </a:solidFill>
                        </a:rPr>
                        <a:t>(x ⊕ y) ⊕ z = x ⊕ (y ⊕ z)</a:t>
                      </a:r>
                      <a:endParaRPr sz="1800"/>
                    </a:p>
                  </a:txBody>
                  <a:tcPr marL="91425" marR="91425" marT="91425" marB="91425"/>
                </a:tc>
                <a:extLst>
                  <a:ext uri="{0D108BD9-81ED-4DB2-BD59-A6C34878D82A}">
                    <a16:rowId xmlns:a16="http://schemas.microsoft.com/office/drawing/2014/main" val="10003"/>
                  </a:ext>
                </a:extLst>
              </a:tr>
              <a:tr h="457175">
                <a:tc>
                  <a:txBody>
                    <a:bodyPr/>
                    <a:lstStyle/>
                    <a:p>
                      <a:pPr marL="514350" lvl="0" indent="0" algn="l" rtl="0">
                        <a:lnSpc>
                          <a:spcPct val="115000"/>
                        </a:lnSpc>
                        <a:spcBef>
                          <a:spcPts val="0"/>
                        </a:spcBef>
                        <a:spcAft>
                          <a:spcPts val="1200"/>
                        </a:spcAft>
                        <a:buNone/>
                      </a:pPr>
                      <a:r>
                        <a:rPr lang="en" sz="600">
                          <a:solidFill>
                            <a:schemeClr val="dk1"/>
                          </a:solidFill>
                        </a:rPr>
                        <a:t> </a:t>
                      </a:r>
                      <a:r>
                        <a:rPr lang="en" sz="1800">
                          <a:solidFill>
                            <a:schemeClr val="dk1"/>
                          </a:solidFill>
                        </a:rPr>
                        <a:t>(x ⊕ y) ⊕ x = y</a:t>
                      </a:r>
                      <a:endParaRPr sz="1800">
                        <a:solidFill>
                          <a:schemeClr val="dk1"/>
                        </a:solidFill>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9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Review: XOR Algebra</a:t>
            </a:r>
            <a:endParaRPr/>
          </a:p>
        </p:txBody>
      </p:sp>
      <p:sp>
        <p:nvSpPr>
          <p:cNvPr id="1003" name="Google Shape;1003;p95"/>
          <p:cNvSpPr txBox="1">
            <a:spLocks noGrp="1"/>
          </p:cNvSpPr>
          <p:nvPr>
            <p:ph type="body" idx="1"/>
          </p:nvPr>
        </p:nvSpPr>
        <p:spPr>
          <a:xfrm>
            <a:off x="198500" y="1246825"/>
            <a:ext cx="8520600" cy="1050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Algebra works on XOR too</a:t>
            </a:r>
            <a:endParaRPr/>
          </a:p>
          <a:p>
            <a:pPr marL="0" lvl="0" indent="0" algn="l" rtl="0">
              <a:spcBef>
                <a:spcPts val="1200"/>
              </a:spcBef>
              <a:spcAft>
                <a:spcPts val="1200"/>
              </a:spcAft>
              <a:buNone/>
            </a:pPr>
            <a:endParaRPr/>
          </a:p>
        </p:txBody>
      </p:sp>
      <p:sp>
        <p:nvSpPr>
          <p:cNvPr id="1004" name="Google Shape;1004;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45</a:t>
            </a:fld>
            <a:endParaRPr/>
          </a:p>
        </p:txBody>
      </p:sp>
      <p:graphicFrame>
        <p:nvGraphicFramePr>
          <p:cNvPr id="1005" name="Google Shape;1005;p95"/>
          <p:cNvGraphicFramePr/>
          <p:nvPr/>
        </p:nvGraphicFramePr>
        <p:xfrm>
          <a:off x="739025" y="1827450"/>
          <a:ext cx="4657100" cy="1736890"/>
        </p:xfrm>
        <a:graphic>
          <a:graphicData uri="http://schemas.openxmlformats.org/drawingml/2006/table">
            <a:tbl>
              <a:tblPr>
                <a:noFill/>
                <a:tableStyleId>{DF68B0A8-356D-4739-86A0-293F613CF9FD}</a:tableStyleId>
              </a:tblPr>
              <a:tblGrid>
                <a:gridCol w="2104900">
                  <a:extLst>
                    <a:ext uri="{9D8B030D-6E8A-4147-A177-3AD203B41FA5}">
                      <a16:colId xmlns:a16="http://schemas.microsoft.com/office/drawing/2014/main" val="20000"/>
                    </a:ext>
                  </a:extLst>
                </a:gridCol>
                <a:gridCol w="2552200">
                  <a:extLst>
                    <a:ext uri="{9D8B030D-6E8A-4147-A177-3AD203B41FA5}">
                      <a16:colId xmlns:a16="http://schemas.microsoft.com/office/drawing/2014/main" val="20001"/>
                    </a:ext>
                  </a:extLst>
                </a:gridCol>
              </a:tblGrid>
              <a:tr h="381000">
                <a:tc>
                  <a:txBody>
                    <a:bodyPr/>
                    <a:lstStyle/>
                    <a:p>
                      <a:pPr marL="400050" lvl="0" indent="0" algn="l" rtl="0">
                        <a:lnSpc>
                          <a:spcPct val="115000"/>
                        </a:lnSpc>
                        <a:spcBef>
                          <a:spcPts val="0"/>
                        </a:spcBef>
                        <a:spcAft>
                          <a:spcPts val="1200"/>
                        </a:spcAft>
                        <a:buClr>
                          <a:schemeClr val="dk1"/>
                        </a:buClr>
                        <a:buSzPts val="1100"/>
                        <a:buFont typeface="Arial"/>
                        <a:buNone/>
                      </a:pPr>
                      <a:r>
                        <a:rPr lang="en" sz="1100">
                          <a:solidFill>
                            <a:schemeClr val="dk1"/>
                          </a:solidFill>
                        </a:rPr>
                        <a:t> </a:t>
                      </a:r>
                      <a:r>
                        <a:rPr lang="en" sz="1800">
                          <a:solidFill>
                            <a:schemeClr val="dk1"/>
                          </a:solidFill>
                        </a:rPr>
                        <a:t>y ⊕ 1 = 0</a:t>
                      </a:r>
                      <a:endParaRPr/>
                    </a:p>
                  </a:txBody>
                  <a:tcPr marL="91425" marR="91425" marT="91425" marB="91425"/>
                </a:tc>
                <a:tc>
                  <a:txBody>
                    <a:bodyPr/>
                    <a:lstStyle/>
                    <a:p>
                      <a:pPr marL="0" lvl="0" indent="0" algn="l" rtl="0">
                        <a:lnSpc>
                          <a:spcPct val="115000"/>
                        </a:lnSpc>
                        <a:spcBef>
                          <a:spcPts val="0"/>
                        </a:spcBef>
                        <a:spcAft>
                          <a:spcPts val="1200"/>
                        </a:spcAft>
                        <a:buNone/>
                      </a:pPr>
                      <a:r>
                        <a:rPr lang="en" sz="1800">
                          <a:solidFill>
                            <a:schemeClr val="dk1"/>
                          </a:solidFill>
                        </a:rPr>
                        <a:t>Goal: Solve for y</a:t>
                      </a:r>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lnSpc>
                          <a:spcPct val="115000"/>
                        </a:lnSpc>
                        <a:spcBef>
                          <a:spcPts val="0"/>
                        </a:spcBef>
                        <a:spcAft>
                          <a:spcPts val="1200"/>
                        </a:spcAft>
                        <a:buClr>
                          <a:schemeClr val="dk1"/>
                        </a:buClr>
                        <a:buSzPts val="1100"/>
                        <a:buFont typeface="Arial"/>
                        <a:buNone/>
                      </a:pPr>
                      <a:r>
                        <a:rPr lang="en" sz="1800">
                          <a:solidFill>
                            <a:schemeClr val="dk1"/>
                          </a:solidFill>
                        </a:rPr>
                        <a:t>y ⊕ 1 ⊕ 1 = 0 ⊕ 1</a:t>
                      </a:r>
                      <a:endParaRPr/>
                    </a:p>
                  </a:txBody>
                  <a:tcPr marL="91425" marR="91425" marT="91425" marB="91425"/>
                </a:tc>
                <a:tc>
                  <a:txBody>
                    <a:bodyPr/>
                    <a:lstStyle/>
                    <a:p>
                      <a:pPr marL="0" lvl="0" indent="0" algn="l" rtl="0">
                        <a:lnSpc>
                          <a:spcPct val="115000"/>
                        </a:lnSpc>
                        <a:spcBef>
                          <a:spcPts val="0"/>
                        </a:spcBef>
                        <a:spcAft>
                          <a:spcPts val="1200"/>
                        </a:spcAft>
                        <a:buClr>
                          <a:schemeClr val="dk1"/>
                        </a:buClr>
                        <a:buSzPts val="1100"/>
                        <a:buFont typeface="Arial"/>
                        <a:buNone/>
                      </a:pPr>
                      <a:r>
                        <a:rPr lang="en" sz="1800">
                          <a:solidFill>
                            <a:schemeClr val="dk1"/>
                          </a:solidFill>
                        </a:rPr>
                        <a:t>XOR both sides by 1</a:t>
                      </a:r>
                      <a:endParaRPr/>
                    </a:p>
                  </a:txBody>
                  <a:tcPr marL="91425" marR="91425" marT="91425" marB="91425"/>
                </a:tc>
                <a:extLst>
                  <a:ext uri="{0D108BD9-81ED-4DB2-BD59-A6C34878D82A}">
                    <a16:rowId xmlns:a16="http://schemas.microsoft.com/office/drawing/2014/main" val="10001"/>
                  </a:ext>
                </a:extLst>
              </a:tr>
              <a:tr h="381000">
                <a:tc>
                  <a:txBody>
                    <a:bodyPr/>
                    <a:lstStyle/>
                    <a:p>
                      <a:pPr marL="857250" lvl="0" indent="0" algn="l" rtl="0">
                        <a:lnSpc>
                          <a:spcPct val="115000"/>
                        </a:lnSpc>
                        <a:spcBef>
                          <a:spcPts val="0"/>
                        </a:spcBef>
                        <a:spcAft>
                          <a:spcPts val="1200"/>
                        </a:spcAft>
                        <a:buClr>
                          <a:schemeClr val="dk1"/>
                        </a:buClr>
                        <a:buSzPts val="1100"/>
                        <a:buFont typeface="Arial"/>
                        <a:buNone/>
                      </a:pPr>
                      <a:r>
                        <a:rPr lang="en" sz="1300">
                          <a:solidFill>
                            <a:schemeClr val="dk1"/>
                          </a:solidFill>
                        </a:rPr>
                        <a:t> </a:t>
                      </a:r>
                      <a:r>
                        <a:rPr lang="en" sz="1800">
                          <a:solidFill>
                            <a:schemeClr val="dk1"/>
                          </a:solidFill>
                        </a:rPr>
                        <a:t>y = 1</a:t>
                      </a:r>
                      <a:endParaRPr/>
                    </a:p>
                  </a:txBody>
                  <a:tcPr marL="91425" marR="91425" marT="91425" marB="91425"/>
                </a:tc>
                <a:tc>
                  <a:txBody>
                    <a:bodyPr/>
                    <a:lstStyle/>
                    <a:p>
                      <a:pPr marL="0" lvl="0" indent="0" algn="l" rtl="0">
                        <a:lnSpc>
                          <a:spcPct val="115000"/>
                        </a:lnSpc>
                        <a:spcBef>
                          <a:spcPts val="0"/>
                        </a:spcBef>
                        <a:spcAft>
                          <a:spcPts val="1200"/>
                        </a:spcAft>
                        <a:buClr>
                          <a:schemeClr val="dk1"/>
                        </a:buClr>
                        <a:buSzPts val="1100"/>
                        <a:buFont typeface="Arial"/>
                        <a:buNone/>
                      </a:pPr>
                      <a:r>
                        <a:rPr lang="en" sz="1800">
                          <a:solidFill>
                            <a:schemeClr val="dk1"/>
                          </a:solidFill>
                        </a:rPr>
                        <a:t>Simplify with identities</a:t>
                      </a:r>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96"/>
          <p:cNvSpPr/>
          <p:nvPr/>
        </p:nvSpPr>
        <p:spPr>
          <a:xfrm>
            <a:off x="179425" y="1265350"/>
            <a:ext cx="8718900" cy="1832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Pads: Key Generation</a:t>
            </a:r>
            <a:endParaRPr/>
          </a:p>
        </p:txBody>
      </p:sp>
      <p:sp>
        <p:nvSpPr>
          <p:cNvPr id="1012" name="Google Shape;1012;p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46</a:t>
            </a:fld>
            <a:endParaRPr/>
          </a:p>
        </p:txBody>
      </p:sp>
      <p:sp>
        <p:nvSpPr>
          <p:cNvPr id="1013" name="Google Shape;1013;p96"/>
          <p:cNvSpPr txBox="1"/>
          <p:nvPr/>
        </p:nvSpPr>
        <p:spPr>
          <a:xfrm>
            <a:off x="179425" y="1265350"/>
            <a:ext cx="765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Alice</a:t>
            </a:r>
            <a:endParaRPr sz="1800"/>
          </a:p>
        </p:txBody>
      </p:sp>
      <p:graphicFrame>
        <p:nvGraphicFramePr>
          <p:cNvPr id="1014" name="Google Shape;1014;p96"/>
          <p:cNvGraphicFramePr/>
          <p:nvPr/>
        </p:nvGraphicFramePr>
        <p:xfrm>
          <a:off x="952600" y="178562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15" name="Google Shape;1015;p96"/>
          <p:cNvSpPr txBox="1"/>
          <p:nvPr/>
        </p:nvSpPr>
        <p:spPr>
          <a:xfrm>
            <a:off x="386000" y="178362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K</a:t>
            </a:r>
            <a:endParaRPr/>
          </a:p>
        </p:txBody>
      </p:sp>
      <p:sp>
        <p:nvSpPr>
          <p:cNvPr id="1016" name="Google Shape;1016;p96"/>
          <p:cNvSpPr txBox="1"/>
          <p:nvPr/>
        </p:nvSpPr>
        <p:spPr>
          <a:xfrm>
            <a:off x="574025" y="3255300"/>
            <a:ext cx="4393200" cy="4617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The key </a:t>
            </a:r>
            <a:r>
              <a:rPr lang="en" sz="1800" i="1"/>
              <a:t>K</a:t>
            </a:r>
            <a:r>
              <a:rPr lang="en" sz="1800"/>
              <a:t> is a randomly-chosen bitstring.</a:t>
            </a:r>
            <a:endParaRPr sz="1800"/>
          </a:p>
        </p:txBody>
      </p:sp>
      <p:sp>
        <p:nvSpPr>
          <p:cNvPr id="1017" name="Google Shape;1017;p96"/>
          <p:cNvSpPr txBox="1"/>
          <p:nvPr/>
        </p:nvSpPr>
        <p:spPr>
          <a:xfrm>
            <a:off x="790525" y="3653400"/>
            <a:ext cx="50313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Recall: We are in the symmetric-key setting, so we’ll assume Alice and Bob both know this key.</a:t>
            </a: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97"/>
          <p:cNvSpPr/>
          <p:nvPr/>
        </p:nvSpPr>
        <p:spPr>
          <a:xfrm>
            <a:off x="179425" y="1265350"/>
            <a:ext cx="8718900" cy="1832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Pads: Encryption</a:t>
            </a:r>
            <a:endParaRPr/>
          </a:p>
        </p:txBody>
      </p:sp>
      <p:sp>
        <p:nvSpPr>
          <p:cNvPr id="1024" name="Google Shape;1024;p9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47</a:t>
            </a:fld>
            <a:endParaRPr/>
          </a:p>
        </p:txBody>
      </p:sp>
      <p:sp>
        <p:nvSpPr>
          <p:cNvPr id="1025" name="Google Shape;1025;p97"/>
          <p:cNvSpPr txBox="1"/>
          <p:nvPr/>
        </p:nvSpPr>
        <p:spPr>
          <a:xfrm>
            <a:off x="179425" y="1265350"/>
            <a:ext cx="765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Alice</a:t>
            </a:r>
            <a:endParaRPr sz="1800"/>
          </a:p>
        </p:txBody>
      </p:sp>
      <p:graphicFrame>
        <p:nvGraphicFramePr>
          <p:cNvPr id="1026" name="Google Shape;1026;p97"/>
          <p:cNvGraphicFramePr/>
          <p:nvPr/>
        </p:nvGraphicFramePr>
        <p:xfrm>
          <a:off x="952600" y="178562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27" name="Google Shape;1027;p97"/>
          <p:cNvSpPr txBox="1"/>
          <p:nvPr/>
        </p:nvSpPr>
        <p:spPr>
          <a:xfrm>
            <a:off x="386000" y="178362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K</a:t>
            </a:r>
            <a:endParaRPr/>
          </a:p>
        </p:txBody>
      </p:sp>
      <p:graphicFrame>
        <p:nvGraphicFramePr>
          <p:cNvPr id="1028" name="Google Shape;1028;p97"/>
          <p:cNvGraphicFramePr/>
          <p:nvPr/>
        </p:nvGraphicFramePr>
        <p:xfrm>
          <a:off x="952600" y="2505600"/>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29" name="Google Shape;1029;p97"/>
          <p:cNvSpPr txBox="1"/>
          <p:nvPr/>
        </p:nvSpPr>
        <p:spPr>
          <a:xfrm>
            <a:off x="386000" y="2503600"/>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M</a:t>
            </a:r>
            <a:endParaRPr/>
          </a:p>
        </p:txBody>
      </p:sp>
      <p:sp>
        <p:nvSpPr>
          <p:cNvPr id="1030" name="Google Shape;1030;p97"/>
          <p:cNvSpPr txBox="1"/>
          <p:nvPr/>
        </p:nvSpPr>
        <p:spPr>
          <a:xfrm>
            <a:off x="702200" y="3227850"/>
            <a:ext cx="33957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The plaintext </a:t>
            </a:r>
            <a:r>
              <a:rPr lang="en" sz="1800" i="1"/>
              <a:t>M</a:t>
            </a:r>
            <a:r>
              <a:rPr lang="en" sz="1800"/>
              <a:t> is the bitstring that Alice wants to encrypt.</a:t>
            </a:r>
            <a:endParaRPr sz="1800"/>
          </a:p>
        </p:txBody>
      </p:sp>
      <p:sp>
        <p:nvSpPr>
          <p:cNvPr id="1031" name="Google Shape;1031;p97"/>
          <p:cNvSpPr txBox="1"/>
          <p:nvPr/>
        </p:nvSpPr>
        <p:spPr>
          <a:xfrm>
            <a:off x="4369075" y="3227850"/>
            <a:ext cx="30123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Idea: Use XOR to scramble up </a:t>
            </a:r>
            <a:r>
              <a:rPr lang="en" sz="1800" i="1"/>
              <a:t>M</a:t>
            </a:r>
            <a:r>
              <a:rPr lang="en" sz="1800"/>
              <a:t> with the bits of </a:t>
            </a:r>
            <a:r>
              <a:rPr lang="en" sz="1800" i="1"/>
              <a:t>K</a:t>
            </a:r>
            <a:r>
              <a:rPr lang="en" sz="1800"/>
              <a:t>.</a:t>
            </a: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9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Pads: Encryption</a:t>
            </a:r>
            <a:endParaRPr/>
          </a:p>
        </p:txBody>
      </p:sp>
      <p:sp>
        <p:nvSpPr>
          <p:cNvPr id="1037" name="Google Shape;1037;p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48</a:t>
            </a:fld>
            <a:endParaRPr/>
          </a:p>
        </p:txBody>
      </p:sp>
      <p:sp>
        <p:nvSpPr>
          <p:cNvPr id="1038" name="Google Shape;1038;p98"/>
          <p:cNvSpPr/>
          <p:nvPr/>
        </p:nvSpPr>
        <p:spPr>
          <a:xfrm>
            <a:off x="179425" y="1265350"/>
            <a:ext cx="8718900" cy="1832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8"/>
          <p:cNvSpPr txBox="1"/>
          <p:nvPr/>
        </p:nvSpPr>
        <p:spPr>
          <a:xfrm>
            <a:off x="179425" y="1265350"/>
            <a:ext cx="765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Alice</a:t>
            </a:r>
            <a:endParaRPr sz="1800"/>
          </a:p>
        </p:txBody>
      </p:sp>
      <p:graphicFrame>
        <p:nvGraphicFramePr>
          <p:cNvPr id="1040" name="Google Shape;1040;p98"/>
          <p:cNvGraphicFramePr/>
          <p:nvPr/>
        </p:nvGraphicFramePr>
        <p:xfrm>
          <a:off x="952600" y="178562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41" name="Google Shape;1041;p98"/>
          <p:cNvSpPr txBox="1"/>
          <p:nvPr/>
        </p:nvSpPr>
        <p:spPr>
          <a:xfrm>
            <a:off x="386000" y="178362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K</a:t>
            </a:r>
            <a:endParaRPr/>
          </a:p>
        </p:txBody>
      </p:sp>
      <p:graphicFrame>
        <p:nvGraphicFramePr>
          <p:cNvPr id="1042" name="Google Shape;1042;p98"/>
          <p:cNvGraphicFramePr/>
          <p:nvPr/>
        </p:nvGraphicFramePr>
        <p:xfrm>
          <a:off x="952600" y="2505600"/>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43" name="Google Shape;1043;p98"/>
          <p:cNvSpPr txBox="1"/>
          <p:nvPr/>
        </p:nvSpPr>
        <p:spPr>
          <a:xfrm>
            <a:off x="386000" y="2503600"/>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M</a:t>
            </a:r>
            <a:endParaRPr/>
          </a:p>
        </p:txBody>
      </p:sp>
      <p:graphicFrame>
        <p:nvGraphicFramePr>
          <p:cNvPr id="1044" name="Google Shape;1044;p98"/>
          <p:cNvGraphicFramePr/>
          <p:nvPr/>
        </p:nvGraphicFramePr>
        <p:xfrm>
          <a:off x="952600" y="322557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45" name="Google Shape;1045;p98"/>
          <p:cNvSpPr txBox="1"/>
          <p:nvPr/>
        </p:nvSpPr>
        <p:spPr>
          <a:xfrm>
            <a:off x="386000" y="322357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C</a:t>
            </a:r>
            <a:endParaRPr/>
          </a:p>
        </p:txBody>
      </p:sp>
      <p:sp>
        <p:nvSpPr>
          <p:cNvPr id="1046" name="Google Shape;1046;p98"/>
          <p:cNvSpPr txBox="1"/>
          <p:nvPr/>
        </p:nvSpPr>
        <p:spPr>
          <a:xfrm>
            <a:off x="386000" y="3853825"/>
            <a:ext cx="39297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Encryption algorithm: XOR each bit of </a:t>
            </a:r>
            <a:r>
              <a:rPr lang="en" sz="1800" i="1"/>
              <a:t>K</a:t>
            </a:r>
            <a:r>
              <a:rPr lang="en" sz="1800"/>
              <a:t> with the matching bit in </a:t>
            </a:r>
            <a:r>
              <a:rPr lang="en" sz="1800" i="1"/>
              <a:t>M</a:t>
            </a:r>
            <a:r>
              <a:rPr lang="en" sz="1800"/>
              <a:t>.</a:t>
            </a:r>
            <a:endParaRPr sz="1800"/>
          </a:p>
        </p:txBody>
      </p:sp>
      <p:graphicFrame>
        <p:nvGraphicFramePr>
          <p:cNvPr id="1047" name="Google Shape;1047;p98"/>
          <p:cNvGraphicFramePr/>
          <p:nvPr/>
        </p:nvGraphicFramePr>
        <p:xfrm>
          <a:off x="952600" y="2090425"/>
          <a:ext cx="7805400" cy="488031"/>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lnSpc>
                          <a:spcPct val="115000"/>
                        </a:lnSpc>
                        <a:spcBef>
                          <a:spcPts val="0"/>
                        </a:spcBef>
                        <a:spcAft>
                          <a:spcPts val="1200"/>
                        </a:spcAft>
                        <a:buClr>
                          <a:schemeClr val="dk1"/>
                        </a:buClr>
                        <a:buSzPts val="1100"/>
                        <a:buFont typeface="Arial"/>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1048" name="Google Shape;1048;p98"/>
          <p:cNvGraphicFramePr/>
          <p:nvPr/>
        </p:nvGraphicFramePr>
        <p:xfrm>
          <a:off x="952600" y="2831075"/>
          <a:ext cx="7805400" cy="487079"/>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49" name="Google Shape;1049;p98"/>
          <p:cNvSpPr txBox="1"/>
          <p:nvPr/>
        </p:nvSpPr>
        <p:spPr>
          <a:xfrm>
            <a:off x="4568125" y="3853825"/>
            <a:ext cx="3651900" cy="10158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The ciphertext </a:t>
            </a:r>
            <a:r>
              <a:rPr lang="en" sz="1800" i="1"/>
              <a:t>C</a:t>
            </a:r>
            <a:r>
              <a:rPr lang="en" sz="1800"/>
              <a:t> is the encrypted bitstring that Alice sends to Bob over the insecure channel.</a:t>
            </a:r>
            <a:endParaRPr sz="18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99"/>
          <p:cNvSpPr/>
          <p:nvPr/>
        </p:nvSpPr>
        <p:spPr>
          <a:xfrm>
            <a:off x="179425" y="1265350"/>
            <a:ext cx="8718900" cy="2559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Pads: Decryption</a:t>
            </a:r>
            <a:endParaRPr/>
          </a:p>
        </p:txBody>
      </p:sp>
      <p:sp>
        <p:nvSpPr>
          <p:cNvPr id="1056" name="Google Shape;1056;p9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49</a:t>
            </a:fld>
            <a:endParaRPr/>
          </a:p>
        </p:txBody>
      </p:sp>
      <p:sp>
        <p:nvSpPr>
          <p:cNvPr id="1057" name="Google Shape;1057;p99"/>
          <p:cNvSpPr txBox="1"/>
          <p:nvPr/>
        </p:nvSpPr>
        <p:spPr>
          <a:xfrm>
            <a:off x="179425" y="1265350"/>
            <a:ext cx="765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Bob</a:t>
            </a:r>
            <a:endParaRPr sz="1800"/>
          </a:p>
        </p:txBody>
      </p:sp>
      <p:graphicFrame>
        <p:nvGraphicFramePr>
          <p:cNvPr id="1058" name="Google Shape;1058;p99"/>
          <p:cNvGraphicFramePr/>
          <p:nvPr/>
        </p:nvGraphicFramePr>
        <p:xfrm>
          <a:off x="952600" y="178562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59" name="Google Shape;1059;p99"/>
          <p:cNvSpPr txBox="1"/>
          <p:nvPr/>
        </p:nvSpPr>
        <p:spPr>
          <a:xfrm>
            <a:off x="386000" y="178362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K</a:t>
            </a:r>
            <a:endParaRPr/>
          </a:p>
        </p:txBody>
      </p:sp>
      <p:graphicFrame>
        <p:nvGraphicFramePr>
          <p:cNvPr id="1060" name="Google Shape;1060;p99"/>
          <p:cNvGraphicFramePr/>
          <p:nvPr/>
        </p:nvGraphicFramePr>
        <p:xfrm>
          <a:off x="952600" y="2505600"/>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61" name="Google Shape;1061;p99"/>
          <p:cNvSpPr txBox="1"/>
          <p:nvPr/>
        </p:nvSpPr>
        <p:spPr>
          <a:xfrm>
            <a:off x="386000" y="2503600"/>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C</a:t>
            </a:r>
            <a:endParaRPr/>
          </a:p>
        </p:txBody>
      </p:sp>
      <p:sp>
        <p:nvSpPr>
          <p:cNvPr id="1062" name="Google Shape;1062;p99"/>
          <p:cNvSpPr txBox="1"/>
          <p:nvPr/>
        </p:nvSpPr>
        <p:spPr>
          <a:xfrm>
            <a:off x="386000" y="4078150"/>
            <a:ext cx="46026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Bob receives the ciphertext </a:t>
            </a:r>
            <a:r>
              <a:rPr lang="en" sz="1800" i="1"/>
              <a:t>C</a:t>
            </a:r>
            <a:r>
              <a:rPr lang="en" sz="1800"/>
              <a:t>. Bob knows the key </a:t>
            </a:r>
            <a:r>
              <a:rPr lang="en" sz="1800" i="1"/>
              <a:t>K</a:t>
            </a:r>
            <a:r>
              <a:rPr lang="en" sz="1800"/>
              <a:t>. How does Bob recover </a:t>
            </a:r>
            <a:r>
              <a:rPr lang="en" sz="1800" i="1"/>
              <a:t>M</a:t>
            </a:r>
            <a:r>
              <a:rPr lang="en" sz="1800"/>
              <a:t>?</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cryptography?</a:t>
            </a:r>
            <a:endParaRPr/>
          </a:p>
        </p:txBody>
      </p:sp>
      <p:sp>
        <p:nvSpPr>
          <p:cNvPr id="327" name="Google Shape;327;p42"/>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Older definition: The study of secure communication over insecure channels</a:t>
            </a:r>
            <a:endParaRPr dirty="0"/>
          </a:p>
          <a:p>
            <a:pPr marL="457200" lvl="0" indent="-342900" algn="l" rtl="0">
              <a:spcBef>
                <a:spcPts val="0"/>
              </a:spcBef>
              <a:spcAft>
                <a:spcPts val="0"/>
              </a:spcAft>
              <a:buSzPts val="1800"/>
              <a:buChar char="●"/>
            </a:pPr>
            <a:r>
              <a:rPr lang="en" dirty="0"/>
              <a:t>Newer definition: Provide rigorous guarantees on the security of data and computation in the presence of an attacker</a:t>
            </a:r>
            <a:endParaRPr dirty="0"/>
          </a:p>
          <a:p>
            <a:pPr marL="914400" lvl="1" indent="-317500" algn="l" rtl="0">
              <a:spcBef>
                <a:spcPts val="0"/>
              </a:spcBef>
              <a:spcAft>
                <a:spcPts val="0"/>
              </a:spcAft>
              <a:buSzPts val="1400"/>
              <a:buChar char="○"/>
            </a:pPr>
            <a:r>
              <a:rPr lang="en" dirty="0"/>
              <a:t>Not just </a:t>
            </a:r>
            <a:r>
              <a:rPr lang="en" i="1" dirty="0"/>
              <a:t>confidentiality</a:t>
            </a:r>
            <a:r>
              <a:rPr lang="en" dirty="0"/>
              <a:t> but also </a:t>
            </a:r>
            <a:r>
              <a:rPr lang="en" i="1" dirty="0"/>
              <a:t>integrity</a:t>
            </a:r>
            <a:r>
              <a:rPr lang="en" dirty="0"/>
              <a:t> and </a:t>
            </a:r>
            <a:r>
              <a:rPr lang="en" i="1" dirty="0"/>
              <a:t>authenticity</a:t>
            </a:r>
            <a:r>
              <a:rPr lang="en" dirty="0"/>
              <a:t> (we’ll see these definitions today)</a:t>
            </a:r>
            <a:endParaRPr dirty="0"/>
          </a:p>
          <a:p>
            <a:pPr marL="457200" lvl="0" indent="-342900" algn="l" rtl="0">
              <a:spcBef>
                <a:spcPts val="0"/>
              </a:spcBef>
              <a:spcAft>
                <a:spcPts val="0"/>
              </a:spcAft>
              <a:buSzPts val="1800"/>
              <a:buChar char="●"/>
            </a:pPr>
            <a:r>
              <a:rPr lang="en" dirty="0"/>
              <a:t>Modern cryptography involves a lot of math</a:t>
            </a:r>
            <a:endParaRPr dirty="0"/>
          </a:p>
        </p:txBody>
      </p:sp>
      <p:sp>
        <p:nvSpPr>
          <p:cNvPr id="328" name="Google Shape;328;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100"/>
          <p:cNvSpPr/>
          <p:nvPr/>
        </p:nvSpPr>
        <p:spPr>
          <a:xfrm>
            <a:off x="179425" y="1265350"/>
            <a:ext cx="8718900" cy="2559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0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Pads: Decryption</a:t>
            </a:r>
            <a:endParaRPr/>
          </a:p>
        </p:txBody>
      </p:sp>
      <p:sp>
        <p:nvSpPr>
          <p:cNvPr id="1069" name="Google Shape;1069;p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50</a:t>
            </a:fld>
            <a:endParaRPr/>
          </a:p>
        </p:txBody>
      </p:sp>
      <p:sp>
        <p:nvSpPr>
          <p:cNvPr id="1070" name="Google Shape;1070;p100"/>
          <p:cNvSpPr txBox="1"/>
          <p:nvPr/>
        </p:nvSpPr>
        <p:spPr>
          <a:xfrm>
            <a:off x="179425" y="1265350"/>
            <a:ext cx="765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Bob</a:t>
            </a:r>
            <a:endParaRPr sz="1800"/>
          </a:p>
        </p:txBody>
      </p:sp>
      <p:graphicFrame>
        <p:nvGraphicFramePr>
          <p:cNvPr id="1071" name="Google Shape;1071;p100"/>
          <p:cNvGraphicFramePr/>
          <p:nvPr/>
        </p:nvGraphicFramePr>
        <p:xfrm>
          <a:off x="952600" y="178562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72" name="Google Shape;1072;p100"/>
          <p:cNvSpPr txBox="1"/>
          <p:nvPr/>
        </p:nvSpPr>
        <p:spPr>
          <a:xfrm>
            <a:off x="386000" y="178362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K</a:t>
            </a:r>
            <a:endParaRPr/>
          </a:p>
        </p:txBody>
      </p:sp>
      <p:graphicFrame>
        <p:nvGraphicFramePr>
          <p:cNvPr id="1073" name="Google Shape;1073;p100"/>
          <p:cNvGraphicFramePr/>
          <p:nvPr/>
        </p:nvGraphicFramePr>
        <p:xfrm>
          <a:off x="952600" y="2505600"/>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74" name="Google Shape;1074;p100"/>
          <p:cNvSpPr txBox="1"/>
          <p:nvPr/>
        </p:nvSpPr>
        <p:spPr>
          <a:xfrm>
            <a:off x="386000" y="2503600"/>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C</a:t>
            </a:r>
            <a:endParaRPr/>
          </a:p>
        </p:txBody>
      </p:sp>
      <p:graphicFrame>
        <p:nvGraphicFramePr>
          <p:cNvPr id="1075" name="Google Shape;1075;p100"/>
          <p:cNvGraphicFramePr/>
          <p:nvPr/>
        </p:nvGraphicFramePr>
        <p:xfrm>
          <a:off x="952600" y="3225575"/>
          <a:ext cx="7805400" cy="396210"/>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1</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b="1">
                          <a:latin typeface="Courier New"/>
                          <a:ea typeface="Courier New"/>
                          <a:cs typeface="Courier New"/>
                          <a:sym typeface="Courier New"/>
                        </a:rPr>
                        <a:t>0</a:t>
                      </a:r>
                      <a:endParaRPr b="1">
                        <a:latin typeface="Courier New"/>
                        <a:ea typeface="Courier New"/>
                        <a:cs typeface="Courier New"/>
                        <a:sym typeface="Courier New"/>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76" name="Google Shape;1076;p100"/>
          <p:cNvSpPr txBox="1"/>
          <p:nvPr/>
        </p:nvSpPr>
        <p:spPr>
          <a:xfrm>
            <a:off x="386000" y="3223575"/>
            <a:ext cx="54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i="1"/>
              <a:t>M</a:t>
            </a:r>
            <a:endParaRPr/>
          </a:p>
        </p:txBody>
      </p:sp>
      <p:graphicFrame>
        <p:nvGraphicFramePr>
          <p:cNvPr id="1077" name="Google Shape;1077;p100"/>
          <p:cNvGraphicFramePr/>
          <p:nvPr/>
        </p:nvGraphicFramePr>
        <p:xfrm>
          <a:off x="952600" y="2090425"/>
          <a:ext cx="7805400" cy="488031"/>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1078" name="Google Shape;1078;p100"/>
          <p:cNvGraphicFramePr/>
          <p:nvPr/>
        </p:nvGraphicFramePr>
        <p:xfrm>
          <a:off x="952600" y="2831075"/>
          <a:ext cx="7805400" cy="487079"/>
        </p:xfrm>
        <a:graphic>
          <a:graphicData uri="http://schemas.openxmlformats.org/drawingml/2006/table">
            <a:tbl>
              <a:tblPr>
                <a:noFill/>
                <a:tableStyleId>{DF68B0A8-356D-4739-86A0-293F613CF9FD}</a:tableStyleId>
              </a:tblPr>
              <a:tblGrid>
                <a:gridCol w="650450">
                  <a:extLst>
                    <a:ext uri="{9D8B030D-6E8A-4147-A177-3AD203B41FA5}">
                      <a16:colId xmlns:a16="http://schemas.microsoft.com/office/drawing/2014/main" val="20000"/>
                    </a:ext>
                  </a:extLst>
                </a:gridCol>
                <a:gridCol w="650450">
                  <a:extLst>
                    <a:ext uri="{9D8B030D-6E8A-4147-A177-3AD203B41FA5}">
                      <a16:colId xmlns:a16="http://schemas.microsoft.com/office/drawing/2014/main" val="20001"/>
                    </a:ext>
                  </a:extLst>
                </a:gridCol>
                <a:gridCol w="650450">
                  <a:extLst>
                    <a:ext uri="{9D8B030D-6E8A-4147-A177-3AD203B41FA5}">
                      <a16:colId xmlns:a16="http://schemas.microsoft.com/office/drawing/2014/main" val="20002"/>
                    </a:ext>
                  </a:extLst>
                </a:gridCol>
                <a:gridCol w="650450">
                  <a:extLst>
                    <a:ext uri="{9D8B030D-6E8A-4147-A177-3AD203B41FA5}">
                      <a16:colId xmlns:a16="http://schemas.microsoft.com/office/drawing/2014/main" val="20003"/>
                    </a:ext>
                  </a:extLst>
                </a:gridCol>
                <a:gridCol w="650450">
                  <a:extLst>
                    <a:ext uri="{9D8B030D-6E8A-4147-A177-3AD203B41FA5}">
                      <a16:colId xmlns:a16="http://schemas.microsoft.com/office/drawing/2014/main" val="20004"/>
                    </a:ext>
                  </a:extLst>
                </a:gridCol>
                <a:gridCol w="650450">
                  <a:extLst>
                    <a:ext uri="{9D8B030D-6E8A-4147-A177-3AD203B41FA5}">
                      <a16:colId xmlns:a16="http://schemas.microsoft.com/office/drawing/2014/main" val="20005"/>
                    </a:ext>
                  </a:extLst>
                </a:gridCol>
                <a:gridCol w="650450">
                  <a:extLst>
                    <a:ext uri="{9D8B030D-6E8A-4147-A177-3AD203B41FA5}">
                      <a16:colId xmlns:a16="http://schemas.microsoft.com/office/drawing/2014/main" val="20006"/>
                    </a:ext>
                  </a:extLst>
                </a:gridCol>
                <a:gridCol w="650450">
                  <a:extLst>
                    <a:ext uri="{9D8B030D-6E8A-4147-A177-3AD203B41FA5}">
                      <a16:colId xmlns:a16="http://schemas.microsoft.com/office/drawing/2014/main" val="20007"/>
                    </a:ext>
                  </a:extLst>
                </a:gridCol>
                <a:gridCol w="650450">
                  <a:extLst>
                    <a:ext uri="{9D8B030D-6E8A-4147-A177-3AD203B41FA5}">
                      <a16:colId xmlns:a16="http://schemas.microsoft.com/office/drawing/2014/main" val="20008"/>
                    </a:ext>
                  </a:extLst>
                </a:gridCol>
                <a:gridCol w="650450">
                  <a:extLst>
                    <a:ext uri="{9D8B030D-6E8A-4147-A177-3AD203B41FA5}">
                      <a16:colId xmlns:a16="http://schemas.microsoft.com/office/drawing/2014/main" val="20009"/>
                    </a:ext>
                  </a:extLst>
                </a:gridCol>
                <a:gridCol w="650450">
                  <a:extLst>
                    <a:ext uri="{9D8B030D-6E8A-4147-A177-3AD203B41FA5}">
                      <a16:colId xmlns:a16="http://schemas.microsoft.com/office/drawing/2014/main" val="20010"/>
                    </a:ext>
                  </a:extLst>
                </a:gridCol>
                <a:gridCol w="650450">
                  <a:extLst>
                    <a:ext uri="{9D8B030D-6E8A-4147-A177-3AD203B41FA5}">
                      <a16:colId xmlns:a16="http://schemas.microsoft.com/office/drawing/2014/main" val="20011"/>
                    </a:ext>
                  </a:extLst>
                </a:gridCol>
              </a:tblGrid>
              <a:tr h="396200">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lnSpc>
                          <a:spcPct val="115000"/>
                        </a:lnSpc>
                        <a:spcBef>
                          <a:spcPts val="0"/>
                        </a:spcBef>
                        <a:spcAft>
                          <a:spcPts val="1200"/>
                        </a:spcAft>
                        <a:buNone/>
                      </a:pPr>
                      <a:r>
                        <a:rPr lang="en" sz="1800">
                          <a:solidFill>
                            <a:schemeClr val="dk1"/>
                          </a:solidFill>
                        </a:rPr>
                        <a:t>↓</a:t>
                      </a:r>
                      <a:endParaRPr b="1">
                        <a:latin typeface="Courier New"/>
                        <a:ea typeface="Courier New"/>
                        <a:cs typeface="Courier New"/>
                        <a:sym typeface="Courier New"/>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1079" name="Google Shape;1079;p100"/>
          <p:cNvSpPr txBox="1"/>
          <p:nvPr/>
        </p:nvSpPr>
        <p:spPr>
          <a:xfrm>
            <a:off x="386000" y="4082425"/>
            <a:ext cx="39297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a:t>Decryption algorithm: XOR each bit of </a:t>
            </a:r>
            <a:r>
              <a:rPr lang="en" sz="1800" i="1"/>
              <a:t>K</a:t>
            </a:r>
            <a:r>
              <a:rPr lang="en" sz="1800"/>
              <a:t> with the matching bit in </a:t>
            </a:r>
            <a:r>
              <a:rPr lang="en" sz="1800" i="1"/>
              <a:t>C</a:t>
            </a:r>
            <a:r>
              <a:rPr lang="en" sz="1800"/>
              <a:t>.</a:t>
            </a:r>
            <a:endParaRPr sz="18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10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a:t>
            </a:r>
            <a:endParaRPr/>
          </a:p>
        </p:txBody>
      </p:sp>
      <p:sp>
        <p:nvSpPr>
          <p:cNvPr id="1085" name="Google Shape;1085;p10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KeyGen()</a:t>
            </a:r>
            <a:endParaRPr/>
          </a:p>
          <a:p>
            <a:pPr marL="914400" lvl="1" indent="-317500" algn="l" rtl="0">
              <a:spcBef>
                <a:spcPts val="0"/>
              </a:spcBef>
              <a:spcAft>
                <a:spcPts val="0"/>
              </a:spcAft>
              <a:buSzPts val="1400"/>
              <a:buChar char="○"/>
            </a:pPr>
            <a:r>
              <a:rPr lang="en"/>
              <a:t>Randomly generate an </a:t>
            </a:r>
            <a:r>
              <a:rPr lang="en" i="1"/>
              <a:t>n</a:t>
            </a:r>
            <a:r>
              <a:rPr lang="en"/>
              <a:t>-bit key, where </a:t>
            </a:r>
            <a:r>
              <a:rPr lang="en" i="1"/>
              <a:t>n</a:t>
            </a:r>
            <a:r>
              <a:rPr lang="en"/>
              <a:t> is the length of your message</a:t>
            </a:r>
            <a:endParaRPr/>
          </a:p>
          <a:p>
            <a:pPr marL="1371600" lvl="2" indent="-317500" algn="l" rtl="0">
              <a:spcBef>
                <a:spcPts val="0"/>
              </a:spcBef>
              <a:spcAft>
                <a:spcPts val="0"/>
              </a:spcAft>
              <a:buSzPts val="1400"/>
              <a:buChar char="■"/>
            </a:pPr>
            <a:r>
              <a:rPr lang="en"/>
              <a:t>Recall: For today, we assume that Alice and Bob can securely share this key</a:t>
            </a:r>
            <a:endParaRPr/>
          </a:p>
          <a:p>
            <a:pPr marL="1371600" lvl="2" indent="-317500" algn="l" rtl="0">
              <a:spcBef>
                <a:spcPts val="0"/>
              </a:spcBef>
              <a:spcAft>
                <a:spcPts val="0"/>
              </a:spcAft>
              <a:buSzPts val="1400"/>
              <a:buChar char="■"/>
            </a:pPr>
            <a:r>
              <a:rPr lang="en"/>
              <a:t>For one-time pads, we generate a </a:t>
            </a:r>
            <a:r>
              <a:rPr lang="en" i="1"/>
              <a:t>new</a:t>
            </a:r>
            <a:r>
              <a:rPr lang="en"/>
              <a:t> key for every message</a:t>
            </a:r>
            <a:endParaRPr/>
          </a:p>
          <a:p>
            <a:pPr marL="457200" lvl="0" indent="-342900" algn="l" rtl="0">
              <a:spcBef>
                <a:spcPts val="0"/>
              </a:spcBef>
              <a:spcAft>
                <a:spcPts val="0"/>
              </a:spcAft>
              <a:buSzPts val="1800"/>
              <a:buChar char="●"/>
            </a:pPr>
            <a:r>
              <a:rPr lang="en"/>
              <a:t>Enc(</a:t>
            </a:r>
            <a:r>
              <a:rPr lang="en" i="1"/>
              <a:t>K</a:t>
            </a:r>
            <a:r>
              <a:rPr lang="en"/>
              <a:t>, </a:t>
            </a:r>
            <a:r>
              <a:rPr lang="en" i="1"/>
              <a:t>M</a:t>
            </a:r>
            <a:r>
              <a:rPr lang="en"/>
              <a:t>) = </a:t>
            </a:r>
            <a:r>
              <a:rPr lang="en" i="1"/>
              <a:t>K</a:t>
            </a:r>
            <a:r>
              <a:rPr lang="en"/>
              <a:t> ⊕ </a:t>
            </a:r>
            <a:r>
              <a:rPr lang="en" i="1"/>
              <a:t>M</a:t>
            </a:r>
            <a:endParaRPr i="1"/>
          </a:p>
          <a:p>
            <a:pPr marL="914400" lvl="1" indent="-317500" algn="l" rtl="0">
              <a:spcBef>
                <a:spcPts val="0"/>
              </a:spcBef>
              <a:spcAft>
                <a:spcPts val="0"/>
              </a:spcAft>
              <a:buSzPts val="1400"/>
              <a:buChar char="○"/>
            </a:pPr>
            <a:r>
              <a:rPr lang="en"/>
              <a:t>Bitwise XOR </a:t>
            </a:r>
            <a:r>
              <a:rPr lang="en" i="1"/>
              <a:t>M</a:t>
            </a:r>
            <a:r>
              <a:rPr lang="en"/>
              <a:t> and </a:t>
            </a:r>
            <a:r>
              <a:rPr lang="en" i="1"/>
              <a:t>K</a:t>
            </a:r>
            <a:r>
              <a:rPr lang="en"/>
              <a:t> to produce </a:t>
            </a:r>
            <a:r>
              <a:rPr lang="en" i="1"/>
              <a:t>C</a:t>
            </a:r>
            <a:endParaRPr/>
          </a:p>
          <a:p>
            <a:pPr marL="1371600" lvl="2" indent="-317500" algn="l" rtl="0">
              <a:spcBef>
                <a:spcPts val="0"/>
              </a:spcBef>
              <a:spcAft>
                <a:spcPts val="0"/>
              </a:spcAft>
              <a:buSzPts val="1400"/>
              <a:buChar char="■"/>
            </a:pPr>
            <a:r>
              <a:rPr lang="en"/>
              <a:t>In other words: XOR the </a:t>
            </a:r>
            <a:r>
              <a:rPr lang="en" i="1"/>
              <a:t>i</a:t>
            </a:r>
            <a:r>
              <a:rPr lang="en"/>
              <a:t>th bit of the plaintext with the </a:t>
            </a:r>
            <a:r>
              <a:rPr lang="en" i="1"/>
              <a:t>i</a:t>
            </a:r>
            <a:r>
              <a:rPr lang="en"/>
              <a:t>th bit of the key.</a:t>
            </a:r>
            <a:endParaRPr/>
          </a:p>
          <a:p>
            <a:pPr marL="1371600" lvl="2" indent="-317500" algn="l" rtl="0">
              <a:spcBef>
                <a:spcPts val="0"/>
              </a:spcBef>
              <a:spcAft>
                <a:spcPts val="0"/>
              </a:spcAft>
              <a:buSzPts val="1400"/>
              <a:buChar char="■"/>
            </a:pPr>
            <a:r>
              <a:rPr lang="en" i="1"/>
              <a:t>C</a:t>
            </a:r>
            <a:r>
              <a:rPr lang="en" sz="1100" i="1"/>
              <a:t>i</a:t>
            </a:r>
            <a:r>
              <a:rPr lang="en"/>
              <a:t> = </a:t>
            </a:r>
            <a:r>
              <a:rPr lang="en" i="1"/>
              <a:t>K</a:t>
            </a:r>
            <a:r>
              <a:rPr lang="en" sz="1100" i="1"/>
              <a:t>i</a:t>
            </a:r>
            <a:r>
              <a:rPr lang="en"/>
              <a:t> ⊕ </a:t>
            </a:r>
            <a:r>
              <a:rPr lang="en" i="1"/>
              <a:t>M</a:t>
            </a:r>
            <a:r>
              <a:rPr lang="en" sz="1100" i="1"/>
              <a:t>i</a:t>
            </a:r>
            <a:endParaRPr i="1"/>
          </a:p>
          <a:p>
            <a:pPr marL="914400" lvl="1" indent="-317500" algn="l" rtl="0">
              <a:spcBef>
                <a:spcPts val="0"/>
              </a:spcBef>
              <a:spcAft>
                <a:spcPts val="0"/>
              </a:spcAft>
              <a:buSzPts val="1400"/>
              <a:buChar char="○"/>
            </a:pPr>
            <a:r>
              <a:rPr lang="en"/>
              <a:t>Alice and Bob use a different key for each encryption (this is the “one-time” in one-time pad).</a:t>
            </a:r>
            <a:endParaRPr/>
          </a:p>
          <a:p>
            <a:pPr marL="457200" lvl="0" indent="-342900" algn="l" rtl="0">
              <a:spcBef>
                <a:spcPts val="0"/>
              </a:spcBef>
              <a:spcAft>
                <a:spcPts val="0"/>
              </a:spcAft>
              <a:buSzPts val="1800"/>
              <a:buChar char="●"/>
            </a:pPr>
            <a:r>
              <a:rPr lang="en"/>
              <a:t>Dec(</a:t>
            </a:r>
            <a:r>
              <a:rPr lang="en" i="1"/>
              <a:t>K</a:t>
            </a:r>
            <a:r>
              <a:rPr lang="en"/>
              <a:t>, </a:t>
            </a:r>
            <a:r>
              <a:rPr lang="en" i="1"/>
              <a:t>C</a:t>
            </a:r>
            <a:r>
              <a:rPr lang="en"/>
              <a:t>) = </a:t>
            </a:r>
            <a:r>
              <a:rPr lang="en" i="1"/>
              <a:t>K</a:t>
            </a:r>
            <a:r>
              <a:rPr lang="en"/>
              <a:t> ⊕ </a:t>
            </a:r>
            <a:r>
              <a:rPr lang="en" i="1"/>
              <a:t>C</a:t>
            </a:r>
            <a:endParaRPr sz="1800"/>
          </a:p>
          <a:p>
            <a:pPr marL="914400" lvl="1" indent="-317500" algn="l" rtl="0">
              <a:spcBef>
                <a:spcPts val="0"/>
              </a:spcBef>
              <a:spcAft>
                <a:spcPts val="0"/>
              </a:spcAft>
              <a:buSzPts val="1400"/>
              <a:buChar char="○"/>
            </a:pPr>
            <a:r>
              <a:rPr lang="en"/>
              <a:t>Bitwise XOR </a:t>
            </a:r>
            <a:r>
              <a:rPr lang="en" i="1"/>
              <a:t>C</a:t>
            </a:r>
            <a:r>
              <a:rPr lang="en"/>
              <a:t> and </a:t>
            </a:r>
            <a:r>
              <a:rPr lang="en" i="1"/>
              <a:t>K</a:t>
            </a:r>
            <a:r>
              <a:rPr lang="en"/>
              <a:t> to produce </a:t>
            </a:r>
            <a:r>
              <a:rPr lang="en" i="1"/>
              <a:t>M</a:t>
            </a:r>
            <a:endParaRPr i="1"/>
          </a:p>
          <a:p>
            <a:pPr marL="1371600" lvl="2" indent="-317500" algn="l" rtl="0">
              <a:spcBef>
                <a:spcPts val="0"/>
              </a:spcBef>
              <a:spcAft>
                <a:spcPts val="0"/>
              </a:spcAft>
              <a:buSzPts val="1400"/>
              <a:buChar char="■"/>
            </a:pPr>
            <a:r>
              <a:rPr lang="en" i="1"/>
              <a:t>M</a:t>
            </a:r>
            <a:r>
              <a:rPr lang="en" sz="1100" i="1"/>
              <a:t>i</a:t>
            </a:r>
            <a:r>
              <a:rPr lang="en"/>
              <a:t> = </a:t>
            </a:r>
            <a:r>
              <a:rPr lang="en" i="1"/>
              <a:t>K</a:t>
            </a:r>
            <a:r>
              <a:rPr lang="en" sz="1100" i="1"/>
              <a:t>i</a:t>
            </a:r>
            <a:r>
              <a:rPr lang="en"/>
              <a:t> ⊕ </a:t>
            </a:r>
            <a:r>
              <a:rPr lang="en" i="1"/>
              <a:t>C</a:t>
            </a:r>
            <a:r>
              <a:rPr lang="en" sz="1100" i="1"/>
              <a:t>i</a:t>
            </a:r>
            <a:endParaRPr i="1"/>
          </a:p>
        </p:txBody>
      </p:sp>
      <p:sp>
        <p:nvSpPr>
          <p:cNvPr id="1086" name="Google Shape;1086;p10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8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8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8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8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8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85">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85">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085">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8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10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 Correctness</a:t>
            </a:r>
            <a:endParaRPr/>
          </a:p>
        </p:txBody>
      </p:sp>
      <p:sp>
        <p:nvSpPr>
          <p:cNvPr id="1092" name="Google Shape;1092;p102"/>
          <p:cNvSpPr txBox="1">
            <a:spLocks noGrp="1"/>
          </p:cNvSpPr>
          <p:nvPr>
            <p:ph type="body" idx="1"/>
          </p:nvPr>
        </p:nvSpPr>
        <p:spPr>
          <a:xfrm>
            <a:off x="198500" y="1246825"/>
            <a:ext cx="8520600" cy="1095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Correctness: If we encrypt and then decrypt, we should get the original message back</a:t>
            </a:r>
            <a:endParaRPr/>
          </a:p>
        </p:txBody>
      </p:sp>
      <p:sp>
        <p:nvSpPr>
          <p:cNvPr id="1093" name="Google Shape;1093;p10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52</a:t>
            </a:fld>
            <a:endParaRPr/>
          </a:p>
        </p:txBody>
      </p:sp>
      <p:graphicFrame>
        <p:nvGraphicFramePr>
          <p:cNvPr id="1094" name="Google Shape;1094;p102"/>
          <p:cNvGraphicFramePr/>
          <p:nvPr/>
        </p:nvGraphicFramePr>
        <p:xfrm>
          <a:off x="461125" y="2290125"/>
          <a:ext cx="7837225" cy="1850016"/>
        </p:xfrm>
        <a:graphic>
          <a:graphicData uri="http://schemas.openxmlformats.org/drawingml/2006/table">
            <a:tbl>
              <a:tblPr>
                <a:noFill/>
                <a:tableStyleId>{DF68B0A8-356D-4739-86A0-293F613CF9FD}</a:tableStyleId>
              </a:tblPr>
              <a:tblGrid>
                <a:gridCol w="2084550">
                  <a:extLst>
                    <a:ext uri="{9D8B030D-6E8A-4147-A177-3AD203B41FA5}">
                      <a16:colId xmlns:a16="http://schemas.microsoft.com/office/drawing/2014/main" val="20000"/>
                    </a:ext>
                  </a:extLst>
                </a:gridCol>
                <a:gridCol w="200000">
                  <a:extLst>
                    <a:ext uri="{9D8B030D-6E8A-4147-A177-3AD203B41FA5}">
                      <a16:colId xmlns:a16="http://schemas.microsoft.com/office/drawing/2014/main" val="20001"/>
                    </a:ext>
                  </a:extLst>
                </a:gridCol>
                <a:gridCol w="2334750">
                  <a:extLst>
                    <a:ext uri="{9D8B030D-6E8A-4147-A177-3AD203B41FA5}">
                      <a16:colId xmlns:a16="http://schemas.microsoft.com/office/drawing/2014/main" val="20002"/>
                    </a:ext>
                  </a:extLst>
                </a:gridCol>
                <a:gridCol w="3217925">
                  <a:extLst>
                    <a:ext uri="{9D8B030D-6E8A-4147-A177-3AD203B41FA5}">
                      <a16:colId xmlns:a16="http://schemas.microsoft.com/office/drawing/2014/main" val="20003"/>
                    </a:ext>
                  </a:extLst>
                </a:gridCol>
              </a:tblGrid>
              <a:tr h="381000">
                <a:tc>
                  <a:txBody>
                    <a:bodyPr/>
                    <a:lstStyle/>
                    <a:p>
                      <a:pPr marL="0" lvl="0" indent="0" algn="r" rtl="0">
                        <a:lnSpc>
                          <a:spcPct val="115000"/>
                        </a:lnSpc>
                        <a:spcBef>
                          <a:spcPts val="0"/>
                        </a:spcBef>
                        <a:spcAft>
                          <a:spcPts val="1200"/>
                        </a:spcAft>
                        <a:buNone/>
                      </a:pPr>
                      <a:r>
                        <a:rPr lang="en" sz="1800">
                          <a:solidFill>
                            <a:schemeClr val="dk1"/>
                          </a:solidFill>
                        </a:rPr>
                        <a:t>Enc(</a:t>
                      </a:r>
                      <a:r>
                        <a:rPr lang="en" sz="1800" i="1">
                          <a:solidFill>
                            <a:schemeClr val="dk1"/>
                          </a:solidFill>
                        </a:rPr>
                        <a:t>K</a:t>
                      </a:r>
                      <a:r>
                        <a:rPr lang="en" sz="1800">
                          <a:solidFill>
                            <a:schemeClr val="dk1"/>
                          </a:solidFill>
                        </a:rPr>
                        <a:t>, </a:t>
                      </a:r>
                      <a:r>
                        <a:rPr lang="en" sz="1800" i="1">
                          <a:solidFill>
                            <a:schemeClr val="dk1"/>
                          </a:solidFill>
                        </a:rPr>
                        <a:t>M</a:t>
                      </a:r>
                      <a:r>
                        <a:rPr lang="en" sz="1800">
                          <a:solidFill>
                            <a:schemeClr val="dk1"/>
                          </a:solidFill>
                        </a:rPr>
                        <a:t>)</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t>=</a:t>
                      </a:r>
                      <a:endParaRPr sz="1800"/>
                    </a:p>
                  </a:txBody>
                  <a:tcPr marL="0" marR="0"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800" i="1">
                          <a:solidFill>
                            <a:schemeClr val="dk1"/>
                          </a:solidFill>
                        </a:rPr>
                        <a:t>K</a:t>
                      </a:r>
                      <a:r>
                        <a:rPr lang="en" sz="1800">
                          <a:solidFill>
                            <a:schemeClr val="dk1"/>
                          </a:solidFill>
                        </a:rPr>
                        <a:t> ⊕ </a:t>
                      </a:r>
                      <a:r>
                        <a:rPr lang="en" sz="1800" i="1">
                          <a:solidFill>
                            <a:schemeClr val="dk1"/>
                          </a:solidFill>
                        </a:rPr>
                        <a:t>M</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800">
                          <a:solidFill>
                            <a:schemeClr val="dk1"/>
                          </a:solidFill>
                        </a:rPr>
                        <a:t>Definition of encryption</a:t>
                      </a:r>
                      <a:endParaRPr sz="1800">
                        <a:solidFill>
                          <a:schemeClr val="dk1"/>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r" rtl="0">
                        <a:spcBef>
                          <a:spcPts val="0"/>
                        </a:spcBef>
                        <a:spcAft>
                          <a:spcPts val="0"/>
                        </a:spcAft>
                        <a:buNone/>
                      </a:pPr>
                      <a:r>
                        <a:rPr lang="en" sz="1800"/>
                        <a:t>Dec(</a:t>
                      </a:r>
                      <a:r>
                        <a:rPr lang="en" sz="1800" i="1"/>
                        <a:t>K</a:t>
                      </a:r>
                      <a:r>
                        <a:rPr lang="en" sz="1800"/>
                        <a:t>, </a:t>
                      </a:r>
                      <a:r>
                        <a:rPr lang="en" sz="1800">
                          <a:solidFill>
                            <a:schemeClr val="dk1"/>
                          </a:solidFill>
                        </a:rPr>
                        <a:t>Enc(</a:t>
                      </a:r>
                      <a:r>
                        <a:rPr lang="en" sz="1800" i="1">
                          <a:solidFill>
                            <a:schemeClr val="dk1"/>
                          </a:solidFill>
                        </a:rPr>
                        <a:t>K</a:t>
                      </a:r>
                      <a:r>
                        <a:rPr lang="en" sz="1800">
                          <a:solidFill>
                            <a:schemeClr val="dk1"/>
                          </a:solidFill>
                        </a:rPr>
                        <a:t>, </a:t>
                      </a:r>
                      <a:r>
                        <a:rPr lang="en" sz="1800" i="1">
                          <a:solidFill>
                            <a:schemeClr val="dk1"/>
                          </a:solidFill>
                        </a:rPr>
                        <a:t>M</a:t>
                      </a:r>
                      <a:r>
                        <a:rPr lang="en" sz="1800">
                          <a:solidFill>
                            <a:schemeClr val="dk1"/>
                          </a:solidFill>
                        </a:rPr>
                        <a:t>))</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t>=</a:t>
                      </a:r>
                      <a:endParaRPr sz="1800"/>
                    </a:p>
                  </a:txBody>
                  <a:tcPr marL="0" marR="0"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a:t>Dec(</a:t>
                      </a:r>
                      <a:r>
                        <a:rPr lang="en" sz="1800" i="1"/>
                        <a:t>K</a:t>
                      </a:r>
                      <a:r>
                        <a:rPr lang="en" sz="1800"/>
                        <a:t>, </a:t>
                      </a:r>
                      <a:r>
                        <a:rPr lang="en" sz="1800" i="1">
                          <a:solidFill>
                            <a:schemeClr val="dk1"/>
                          </a:solidFill>
                        </a:rPr>
                        <a:t>K</a:t>
                      </a:r>
                      <a:r>
                        <a:rPr lang="en" sz="1800">
                          <a:solidFill>
                            <a:schemeClr val="dk1"/>
                          </a:solidFill>
                        </a:rPr>
                        <a:t> ⊕ </a:t>
                      </a:r>
                      <a:r>
                        <a:rPr lang="en" sz="1800" i="1">
                          <a:solidFill>
                            <a:schemeClr val="dk1"/>
                          </a:solidFill>
                        </a:rPr>
                        <a:t>M</a:t>
                      </a:r>
                      <a:r>
                        <a:rPr lang="en" sz="1800"/>
                        <a:t>)</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a:t>Decrypting the ciphertext</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r" rtl="0">
                        <a:spcBef>
                          <a:spcPts val="0"/>
                        </a:spcBef>
                        <a:spcAft>
                          <a:spcPts val="0"/>
                        </a:spcAft>
                        <a:buNone/>
                      </a:pP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t>=</a:t>
                      </a:r>
                      <a:endParaRPr sz="1800"/>
                    </a:p>
                  </a:txBody>
                  <a:tcPr marL="0" marR="0"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i="1"/>
                        <a:t>K</a:t>
                      </a:r>
                      <a:r>
                        <a:rPr lang="en" sz="1800"/>
                        <a:t> </a:t>
                      </a:r>
                      <a:r>
                        <a:rPr lang="en" sz="1800">
                          <a:solidFill>
                            <a:schemeClr val="dk1"/>
                          </a:solidFill>
                        </a:rPr>
                        <a:t>⊕ (</a:t>
                      </a:r>
                      <a:r>
                        <a:rPr lang="en" sz="1800" i="1">
                          <a:solidFill>
                            <a:schemeClr val="dk1"/>
                          </a:solidFill>
                        </a:rPr>
                        <a:t>K</a:t>
                      </a:r>
                      <a:r>
                        <a:rPr lang="en" sz="1800">
                          <a:solidFill>
                            <a:schemeClr val="dk1"/>
                          </a:solidFill>
                        </a:rPr>
                        <a:t> ⊕ </a:t>
                      </a:r>
                      <a:r>
                        <a:rPr lang="en" sz="1800" i="1">
                          <a:solidFill>
                            <a:schemeClr val="dk1"/>
                          </a:solidFill>
                        </a:rPr>
                        <a:t>M</a:t>
                      </a:r>
                      <a:r>
                        <a:rPr lang="en" sz="1800">
                          <a:solidFill>
                            <a:schemeClr val="dk1"/>
                          </a:solidFill>
                        </a:rPr>
                        <a:t>)</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a:t>Definition of decryption</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r" rtl="0">
                        <a:spcBef>
                          <a:spcPts val="0"/>
                        </a:spcBef>
                        <a:spcAft>
                          <a:spcPts val="0"/>
                        </a:spcAft>
                        <a:buNone/>
                      </a:pP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a:t>=</a:t>
                      </a:r>
                      <a:endParaRPr sz="1800"/>
                    </a:p>
                  </a:txBody>
                  <a:tcPr marL="0" marR="0"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i="1"/>
                        <a:t>M</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800"/>
                        <a:t>XOR property</a:t>
                      </a:r>
                      <a:endParaRPr sz="180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10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 Security</a:t>
            </a:r>
            <a:endParaRPr/>
          </a:p>
        </p:txBody>
      </p:sp>
      <p:sp>
        <p:nvSpPr>
          <p:cNvPr id="1100" name="Google Shape;1100;p10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Recall our definition of confidentiality: The ciphertext should not give the attacker any additional information about the plaintext</a:t>
            </a:r>
            <a:endParaRPr/>
          </a:p>
          <a:p>
            <a:pPr marL="457200" lvl="0" indent="-342900" algn="l" rtl="0">
              <a:spcBef>
                <a:spcPts val="0"/>
              </a:spcBef>
              <a:spcAft>
                <a:spcPts val="0"/>
              </a:spcAft>
              <a:buSzPts val="1800"/>
              <a:buChar char="●"/>
            </a:pPr>
            <a:r>
              <a:rPr lang="en"/>
              <a:t>Recall our experiment to test confidentiality from earlier: </a:t>
            </a:r>
            <a:endParaRPr/>
          </a:p>
          <a:p>
            <a:pPr marL="914400" lvl="1" indent="-317500" algn="l" rtl="0">
              <a:lnSpc>
                <a:spcPct val="100000"/>
              </a:lnSpc>
              <a:spcBef>
                <a:spcPts val="0"/>
              </a:spcBef>
              <a:spcAft>
                <a:spcPts val="0"/>
              </a:spcAft>
              <a:buSzPts val="1400"/>
              <a:buChar char="○"/>
            </a:pPr>
            <a:r>
              <a:rPr lang="en"/>
              <a:t>Alice has encrypted and sent either </a:t>
            </a:r>
            <a:r>
              <a:rPr lang="en" i="1"/>
              <a:t>M</a:t>
            </a:r>
            <a:r>
              <a:rPr lang="en" sz="900"/>
              <a:t>0</a:t>
            </a:r>
            <a:r>
              <a:rPr lang="en"/>
              <a:t> or </a:t>
            </a:r>
            <a:r>
              <a:rPr lang="en" i="1"/>
              <a:t>M</a:t>
            </a:r>
            <a:r>
              <a:rPr lang="en" sz="900"/>
              <a:t>1</a:t>
            </a:r>
            <a:endParaRPr/>
          </a:p>
          <a:p>
            <a:pPr marL="914400" lvl="1" indent="-317500" algn="l" rtl="0">
              <a:lnSpc>
                <a:spcPct val="100000"/>
              </a:lnSpc>
              <a:spcBef>
                <a:spcPts val="0"/>
              </a:spcBef>
              <a:spcAft>
                <a:spcPts val="0"/>
              </a:spcAft>
              <a:buSzPts val="1400"/>
              <a:buChar char="○"/>
            </a:pPr>
            <a:r>
              <a:rPr lang="en"/>
              <a:t>Eve knows either </a:t>
            </a:r>
            <a:r>
              <a:rPr lang="en" i="1"/>
              <a:t>M</a:t>
            </a:r>
            <a:r>
              <a:rPr lang="en" sz="900"/>
              <a:t>0</a:t>
            </a:r>
            <a:r>
              <a:rPr lang="en"/>
              <a:t> or </a:t>
            </a:r>
            <a:r>
              <a:rPr lang="en" i="1"/>
              <a:t>M</a:t>
            </a:r>
            <a:r>
              <a:rPr lang="en" sz="900"/>
              <a:t>1</a:t>
            </a:r>
            <a:r>
              <a:rPr lang="en"/>
              <a:t> was sent, but doesn't know which</a:t>
            </a:r>
            <a:endParaRPr/>
          </a:p>
          <a:p>
            <a:pPr marL="914400" lvl="1" indent="-317500" algn="l" rtl="0">
              <a:lnSpc>
                <a:spcPct val="100000"/>
              </a:lnSpc>
              <a:spcBef>
                <a:spcPts val="0"/>
              </a:spcBef>
              <a:spcAft>
                <a:spcPts val="0"/>
              </a:spcAft>
              <a:buSzPts val="1400"/>
              <a:buChar char="○"/>
            </a:pPr>
            <a:r>
              <a:rPr lang="en"/>
              <a:t>Eve reads the ciphertext and tries to guess which message was sent</a:t>
            </a:r>
            <a:endParaRPr/>
          </a:p>
          <a:p>
            <a:pPr marL="914400" lvl="1" indent="-317500" algn="l" rtl="0">
              <a:lnSpc>
                <a:spcPct val="100000"/>
              </a:lnSpc>
              <a:spcBef>
                <a:spcPts val="0"/>
              </a:spcBef>
              <a:spcAft>
                <a:spcPts val="0"/>
              </a:spcAft>
              <a:buSzPts val="1400"/>
              <a:buChar char="○"/>
            </a:pPr>
            <a:r>
              <a:rPr lang="en"/>
              <a:t>If the probability that Eve correctly guesses which message was sent is 1/2, then the encryption scheme is confidential</a:t>
            </a:r>
            <a:endParaRPr/>
          </a:p>
        </p:txBody>
      </p:sp>
      <p:sp>
        <p:nvSpPr>
          <p:cNvPr id="1101" name="Google Shape;1101;p10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0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0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0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0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105"/>
        <p:cNvGrpSpPr/>
        <p:nvPr/>
      </p:nvGrpSpPr>
      <p:grpSpPr>
        <a:xfrm>
          <a:off x="0" y="0"/>
          <a:ext cx="0" cy="0"/>
          <a:chOff x="0" y="0"/>
          <a:chExt cx="0" cy="0"/>
        </a:xfrm>
      </p:grpSpPr>
      <p:sp>
        <p:nvSpPr>
          <p:cNvPr id="1106" name="Google Shape;1106;p10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One-Time Pad: Security</a:t>
            </a:r>
            <a:endParaRPr/>
          </a:p>
        </p:txBody>
      </p:sp>
      <p:sp>
        <p:nvSpPr>
          <p:cNvPr id="1107" name="Google Shape;1107;p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54</a:t>
            </a:fld>
            <a:endParaRPr/>
          </a:p>
        </p:txBody>
      </p:sp>
      <p:sp>
        <p:nvSpPr>
          <p:cNvPr id="1108" name="Google Shape;1108;p104"/>
          <p:cNvSpPr txBox="1"/>
          <p:nvPr/>
        </p:nvSpPr>
        <p:spPr>
          <a:xfrm>
            <a:off x="221100" y="1252250"/>
            <a:ext cx="4017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Possibility 0: Alice sends Enc(</a:t>
            </a:r>
            <a:r>
              <a:rPr lang="en" sz="1800" i="1"/>
              <a:t>K</a:t>
            </a:r>
            <a:r>
              <a:rPr lang="en" sz="1800"/>
              <a:t>, </a:t>
            </a:r>
            <a:r>
              <a:rPr lang="en" sz="1800" i="1">
                <a:solidFill>
                  <a:schemeClr val="dk1"/>
                </a:solidFill>
              </a:rPr>
              <a:t>M</a:t>
            </a:r>
            <a:r>
              <a:rPr lang="en" sz="1300">
                <a:solidFill>
                  <a:schemeClr val="dk1"/>
                </a:solidFill>
              </a:rPr>
              <a:t>0</a:t>
            </a:r>
            <a:r>
              <a:rPr lang="en" sz="1800"/>
              <a:t>)</a:t>
            </a:r>
            <a:endParaRPr sz="1800"/>
          </a:p>
        </p:txBody>
      </p:sp>
      <p:sp>
        <p:nvSpPr>
          <p:cNvPr id="1109" name="Google Shape;1109;p104"/>
          <p:cNvSpPr txBox="1"/>
          <p:nvPr/>
        </p:nvSpPr>
        <p:spPr>
          <a:xfrm>
            <a:off x="4381650" y="1252250"/>
            <a:ext cx="3946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t>Possibility 1: Alice sends </a:t>
            </a:r>
            <a:r>
              <a:rPr lang="en" sz="1800">
                <a:solidFill>
                  <a:schemeClr val="dk1"/>
                </a:solidFill>
              </a:rPr>
              <a:t>Enc(</a:t>
            </a:r>
            <a:r>
              <a:rPr lang="en" sz="1800" i="1">
                <a:solidFill>
                  <a:schemeClr val="dk1"/>
                </a:solidFill>
              </a:rPr>
              <a:t>K</a:t>
            </a:r>
            <a:r>
              <a:rPr lang="en" sz="1800">
                <a:solidFill>
                  <a:schemeClr val="dk1"/>
                </a:solidFill>
              </a:rPr>
              <a:t>, </a:t>
            </a:r>
            <a:r>
              <a:rPr lang="en" sz="1800" i="1">
                <a:solidFill>
                  <a:schemeClr val="dk1"/>
                </a:solidFill>
              </a:rPr>
              <a:t>M</a:t>
            </a:r>
            <a:r>
              <a:rPr lang="en" sz="1300">
                <a:solidFill>
                  <a:schemeClr val="dk1"/>
                </a:solidFill>
              </a:rPr>
              <a:t>1</a:t>
            </a:r>
            <a:r>
              <a:rPr lang="en" sz="1800">
                <a:solidFill>
                  <a:schemeClr val="dk1"/>
                </a:solidFill>
              </a:rPr>
              <a:t>)</a:t>
            </a:r>
            <a:endParaRPr sz="1800"/>
          </a:p>
        </p:txBody>
      </p:sp>
      <p:sp>
        <p:nvSpPr>
          <p:cNvPr id="1110" name="Google Shape;1110;p104"/>
          <p:cNvSpPr txBox="1"/>
          <p:nvPr/>
        </p:nvSpPr>
        <p:spPr>
          <a:xfrm>
            <a:off x="267950" y="1652450"/>
            <a:ext cx="3900600" cy="934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dk1"/>
                </a:solidFill>
              </a:rPr>
              <a:t>The ciphertext is </a:t>
            </a:r>
            <a:r>
              <a:rPr lang="en" sz="1800" i="1">
                <a:solidFill>
                  <a:schemeClr val="dk1"/>
                </a:solidFill>
              </a:rPr>
              <a:t>C</a:t>
            </a:r>
            <a:r>
              <a:rPr lang="en" sz="1800">
                <a:solidFill>
                  <a:schemeClr val="dk1"/>
                </a:solidFill>
              </a:rPr>
              <a:t> = </a:t>
            </a:r>
            <a:r>
              <a:rPr lang="en" sz="1800" i="1">
                <a:solidFill>
                  <a:schemeClr val="dk1"/>
                </a:solidFill>
              </a:rPr>
              <a:t>K</a:t>
            </a:r>
            <a:r>
              <a:rPr lang="en" sz="1800">
                <a:solidFill>
                  <a:schemeClr val="dk1"/>
                </a:solidFill>
              </a:rPr>
              <a:t> ⊕ </a:t>
            </a:r>
            <a:r>
              <a:rPr lang="en" sz="1800" i="1">
                <a:solidFill>
                  <a:schemeClr val="dk1"/>
                </a:solidFill>
              </a:rPr>
              <a:t>M</a:t>
            </a:r>
            <a:r>
              <a:rPr lang="en" sz="1300">
                <a:solidFill>
                  <a:schemeClr val="dk1"/>
                </a:solidFill>
              </a:rPr>
              <a:t>0</a:t>
            </a:r>
            <a:endParaRPr sz="1300">
              <a:solidFill>
                <a:schemeClr val="dk1"/>
              </a:solidFill>
            </a:endParaRPr>
          </a:p>
          <a:p>
            <a:pPr marL="0" lvl="0" indent="0" algn="l" rtl="0">
              <a:lnSpc>
                <a:spcPct val="115000"/>
              </a:lnSpc>
              <a:spcBef>
                <a:spcPts val="1200"/>
              </a:spcBef>
              <a:spcAft>
                <a:spcPts val="1200"/>
              </a:spcAft>
              <a:buNone/>
            </a:pPr>
            <a:r>
              <a:rPr lang="en" sz="1800">
                <a:solidFill>
                  <a:schemeClr val="dk1"/>
                </a:solidFill>
              </a:rPr>
              <a:t>Therefore, </a:t>
            </a:r>
            <a:r>
              <a:rPr lang="en" sz="1800" i="1">
                <a:solidFill>
                  <a:schemeClr val="dk1"/>
                </a:solidFill>
              </a:rPr>
              <a:t>K</a:t>
            </a:r>
            <a:r>
              <a:rPr lang="en" sz="1800">
                <a:solidFill>
                  <a:schemeClr val="dk1"/>
                </a:solidFill>
              </a:rPr>
              <a:t> = </a:t>
            </a:r>
            <a:r>
              <a:rPr lang="en" sz="1800" i="1">
                <a:solidFill>
                  <a:schemeClr val="dk1"/>
                </a:solidFill>
              </a:rPr>
              <a:t>C</a:t>
            </a:r>
            <a:r>
              <a:rPr lang="en" sz="1800">
                <a:solidFill>
                  <a:schemeClr val="dk1"/>
                </a:solidFill>
              </a:rPr>
              <a:t> ⊕ </a:t>
            </a:r>
            <a:r>
              <a:rPr lang="en" sz="1800" i="1">
                <a:solidFill>
                  <a:schemeClr val="dk1"/>
                </a:solidFill>
              </a:rPr>
              <a:t>M</a:t>
            </a:r>
            <a:r>
              <a:rPr lang="en" sz="1300">
                <a:solidFill>
                  <a:schemeClr val="dk1"/>
                </a:solidFill>
              </a:rPr>
              <a:t>0</a:t>
            </a:r>
            <a:endParaRPr sz="1800">
              <a:solidFill>
                <a:schemeClr val="dk1"/>
              </a:solidFill>
            </a:endParaRPr>
          </a:p>
        </p:txBody>
      </p:sp>
      <p:sp>
        <p:nvSpPr>
          <p:cNvPr id="1111" name="Google Shape;1111;p104"/>
          <p:cNvSpPr txBox="1"/>
          <p:nvPr/>
        </p:nvSpPr>
        <p:spPr>
          <a:xfrm>
            <a:off x="4428450" y="1652450"/>
            <a:ext cx="3900600" cy="934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dk1"/>
                </a:solidFill>
              </a:rPr>
              <a:t>The ciphertext is </a:t>
            </a:r>
            <a:r>
              <a:rPr lang="en" sz="1800" i="1">
                <a:solidFill>
                  <a:schemeClr val="dk1"/>
                </a:solidFill>
              </a:rPr>
              <a:t>C</a:t>
            </a:r>
            <a:r>
              <a:rPr lang="en" sz="1800">
                <a:solidFill>
                  <a:schemeClr val="dk1"/>
                </a:solidFill>
              </a:rPr>
              <a:t> = </a:t>
            </a:r>
            <a:r>
              <a:rPr lang="en" sz="1800" i="1">
                <a:solidFill>
                  <a:schemeClr val="dk1"/>
                </a:solidFill>
              </a:rPr>
              <a:t>K</a:t>
            </a:r>
            <a:r>
              <a:rPr lang="en" sz="1800">
                <a:solidFill>
                  <a:schemeClr val="dk1"/>
                </a:solidFill>
              </a:rPr>
              <a:t> ⊕ </a:t>
            </a:r>
            <a:r>
              <a:rPr lang="en" sz="1800" i="1">
                <a:solidFill>
                  <a:schemeClr val="dk1"/>
                </a:solidFill>
              </a:rPr>
              <a:t>M</a:t>
            </a:r>
            <a:r>
              <a:rPr lang="en" sz="1300">
                <a:solidFill>
                  <a:schemeClr val="dk1"/>
                </a:solidFill>
              </a:rPr>
              <a:t>1</a:t>
            </a:r>
            <a:endParaRPr sz="1800">
              <a:solidFill>
                <a:schemeClr val="dk1"/>
              </a:solidFill>
            </a:endParaRPr>
          </a:p>
          <a:p>
            <a:pPr marL="0" lvl="0" indent="0" algn="l" rtl="0">
              <a:lnSpc>
                <a:spcPct val="115000"/>
              </a:lnSpc>
              <a:spcBef>
                <a:spcPts val="1200"/>
              </a:spcBef>
              <a:spcAft>
                <a:spcPts val="1200"/>
              </a:spcAft>
              <a:buNone/>
            </a:pPr>
            <a:r>
              <a:rPr lang="en" sz="1800">
                <a:solidFill>
                  <a:schemeClr val="dk1"/>
                </a:solidFill>
              </a:rPr>
              <a:t>Therefore, </a:t>
            </a:r>
            <a:r>
              <a:rPr lang="en" sz="1800" i="1">
                <a:solidFill>
                  <a:schemeClr val="dk1"/>
                </a:solidFill>
              </a:rPr>
              <a:t>K</a:t>
            </a:r>
            <a:r>
              <a:rPr lang="en" sz="1800">
                <a:solidFill>
                  <a:schemeClr val="dk1"/>
                </a:solidFill>
              </a:rPr>
              <a:t> = </a:t>
            </a:r>
            <a:r>
              <a:rPr lang="en" sz="1800" i="1">
                <a:solidFill>
                  <a:schemeClr val="dk1"/>
                </a:solidFill>
              </a:rPr>
              <a:t>C</a:t>
            </a:r>
            <a:r>
              <a:rPr lang="en" sz="1800">
                <a:solidFill>
                  <a:schemeClr val="dk1"/>
                </a:solidFill>
              </a:rPr>
              <a:t> ⊕ </a:t>
            </a:r>
            <a:r>
              <a:rPr lang="en" sz="1800" i="1">
                <a:solidFill>
                  <a:schemeClr val="dk1"/>
                </a:solidFill>
              </a:rPr>
              <a:t>M</a:t>
            </a:r>
            <a:r>
              <a:rPr lang="en" sz="1300">
                <a:solidFill>
                  <a:schemeClr val="dk1"/>
                </a:solidFill>
              </a:rPr>
              <a:t>1</a:t>
            </a:r>
            <a:endParaRPr sz="1800">
              <a:solidFill>
                <a:schemeClr val="dk1"/>
              </a:solidFill>
            </a:endParaRPr>
          </a:p>
        </p:txBody>
      </p:sp>
      <p:sp>
        <p:nvSpPr>
          <p:cNvPr id="1112" name="Google Shape;1112;p104"/>
          <p:cNvSpPr txBox="1"/>
          <p:nvPr/>
        </p:nvSpPr>
        <p:spPr>
          <a:xfrm>
            <a:off x="435150" y="2963375"/>
            <a:ext cx="3566700" cy="7389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i="1"/>
              <a:t>K</a:t>
            </a:r>
            <a:r>
              <a:rPr lang="en" sz="1800"/>
              <a:t> was chosen randomly, so both possibilities are equally possible</a:t>
            </a:r>
            <a:endParaRPr sz="1800"/>
          </a:p>
        </p:txBody>
      </p:sp>
      <p:sp>
        <p:nvSpPr>
          <p:cNvPr id="1113" name="Google Shape;1113;p104"/>
          <p:cNvSpPr txBox="1"/>
          <p:nvPr/>
        </p:nvSpPr>
        <p:spPr>
          <a:xfrm>
            <a:off x="435150" y="3882925"/>
            <a:ext cx="3946500" cy="7803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800">
                <a:solidFill>
                  <a:schemeClr val="dk1"/>
                </a:solidFill>
              </a:rPr>
              <a:t>Eve has learned no new information, so the scheme is </a:t>
            </a:r>
            <a:r>
              <a:rPr lang="en" sz="1800" i="1">
                <a:solidFill>
                  <a:schemeClr val="dk1"/>
                </a:solidFill>
              </a:rPr>
              <a:t>perfectly secure</a:t>
            </a:r>
            <a:endParaRPr sz="18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10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Impracticality of One-Time Pads</a:t>
            </a:r>
            <a:endParaRPr/>
          </a:p>
        </p:txBody>
      </p:sp>
      <p:sp>
        <p:nvSpPr>
          <p:cNvPr id="1182" name="Google Shape;1182;p108"/>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Problem #1: Key generation</a:t>
            </a:r>
            <a:endParaRPr/>
          </a:p>
          <a:p>
            <a:pPr marL="914400" lvl="1" indent="-317500" algn="l" rtl="0">
              <a:spcBef>
                <a:spcPts val="0"/>
              </a:spcBef>
              <a:spcAft>
                <a:spcPts val="0"/>
              </a:spcAft>
              <a:buSzPts val="1400"/>
              <a:buChar char="○"/>
            </a:pPr>
            <a:r>
              <a:rPr lang="en"/>
              <a:t>For security to hold, keys must be randomly generated for every message, and never reused</a:t>
            </a:r>
            <a:endParaRPr/>
          </a:p>
          <a:p>
            <a:pPr marL="914400" lvl="1" indent="-317500" algn="l" rtl="0">
              <a:spcBef>
                <a:spcPts val="0"/>
              </a:spcBef>
              <a:spcAft>
                <a:spcPts val="0"/>
              </a:spcAft>
              <a:buSzPts val="1400"/>
              <a:buChar char="○"/>
            </a:pPr>
            <a:r>
              <a:rPr lang="en"/>
              <a:t>Randomness is expensive, as we’ll see later</a:t>
            </a:r>
            <a:endParaRPr/>
          </a:p>
          <a:p>
            <a:pPr marL="457200" lvl="0" indent="-342900" algn="l" rtl="0">
              <a:spcBef>
                <a:spcPts val="0"/>
              </a:spcBef>
              <a:spcAft>
                <a:spcPts val="0"/>
              </a:spcAft>
              <a:buSzPts val="1800"/>
              <a:buChar char="●"/>
            </a:pPr>
            <a:r>
              <a:rPr lang="en"/>
              <a:t>Problem #2: Key distribution</a:t>
            </a:r>
            <a:endParaRPr/>
          </a:p>
          <a:p>
            <a:pPr marL="914400" lvl="1" indent="-317500" algn="l" rtl="0">
              <a:spcBef>
                <a:spcPts val="0"/>
              </a:spcBef>
              <a:spcAft>
                <a:spcPts val="0"/>
              </a:spcAft>
              <a:buSzPts val="1400"/>
              <a:buChar char="○"/>
            </a:pPr>
            <a:r>
              <a:rPr lang="en"/>
              <a:t>To communicate an </a:t>
            </a:r>
            <a:r>
              <a:rPr lang="en" i="1"/>
              <a:t>n</a:t>
            </a:r>
            <a:r>
              <a:rPr lang="en"/>
              <a:t>-bit message, we need to securely communicate an </a:t>
            </a:r>
            <a:r>
              <a:rPr lang="en" i="1"/>
              <a:t>n</a:t>
            </a:r>
            <a:r>
              <a:rPr lang="en"/>
              <a:t>-bit key first</a:t>
            </a:r>
            <a:endParaRPr/>
          </a:p>
          <a:p>
            <a:pPr marL="914400" lvl="1" indent="-317500" algn="l" rtl="0">
              <a:spcBef>
                <a:spcPts val="0"/>
              </a:spcBef>
              <a:spcAft>
                <a:spcPts val="0"/>
              </a:spcAft>
              <a:buSzPts val="1400"/>
              <a:buChar char="○"/>
            </a:pPr>
            <a:r>
              <a:rPr lang="en"/>
              <a:t>But if we have a way to securely communicate an </a:t>
            </a:r>
            <a:r>
              <a:rPr lang="en" i="1"/>
              <a:t>n</a:t>
            </a:r>
            <a:r>
              <a:rPr lang="en"/>
              <a:t>-bit key, we could have communicated the message directly!</a:t>
            </a:r>
            <a:endParaRPr/>
          </a:p>
          <a:p>
            <a:pPr marL="457200" lvl="0" indent="-342900" algn="l" rtl="0">
              <a:spcBef>
                <a:spcPts val="0"/>
              </a:spcBef>
              <a:spcAft>
                <a:spcPts val="0"/>
              </a:spcAft>
              <a:buSzPts val="1800"/>
              <a:buChar char="●"/>
            </a:pPr>
            <a:r>
              <a:rPr lang="en"/>
              <a:t>Only practical application: Communicate keys in advance</a:t>
            </a:r>
            <a:endParaRPr/>
          </a:p>
          <a:p>
            <a:pPr marL="914400" lvl="1" indent="-317500" algn="l" rtl="0">
              <a:spcBef>
                <a:spcPts val="0"/>
              </a:spcBef>
              <a:spcAft>
                <a:spcPts val="0"/>
              </a:spcAft>
              <a:buSzPts val="1400"/>
              <a:buChar char="○"/>
            </a:pPr>
            <a:r>
              <a:rPr lang="en"/>
              <a:t>You have a secure channel now, but you won’t have it later</a:t>
            </a:r>
            <a:endParaRPr/>
          </a:p>
          <a:p>
            <a:pPr marL="914400" lvl="1" indent="-317500" algn="l" rtl="0">
              <a:spcBef>
                <a:spcPts val="0"/>
              </a:spcBef>
              <a:spcAft>
                <a:spcPts val="0"/>
              </a:spcAft>
              <a:buSzPts val="1400"/>
              <a:buChar char="○"/>
            </a:pPr>
            <a:r>
              <a:rPr lang="en"/>
              <a:t>Use the secure channel now to communicate keys in advance</a:t>
            </a:r>
            <a:endParaRPr/>
          </a:p>
          <a:p>
            <a:pPr marL="914400" lvl="1" indent="-317500" algn="l" rtl="0">
              <a:spcBef>
                <a:spcPts val="0"/>
              </a:spcBef>
              <a:spcAft>
                <a:spcPts val="0"/>
              </a:spcAft>
              <a:buSzPts val="1400"/>
              <a:buChar char="○"/>
            </a:pPr>
            <a:r>
              <a:rPr lang="en"/>
              <a:t>Use one-time pad later to communicate over the insecure channel</a:t>
            </a:r>
            <a:endParaRPr/>
          </a:p>
          <a:p>
            <a:pPr marL="914400" lvl="1" indent="-317500" algn="l" rtl="0">
              <a:spcBef>
                <a:spcPts val="0"/>
              </a:spcBef>
              <a:spcAft>
                <a:spcPts val="0"/>
              </a:spcAft>
              <a:buSzPts val="1400"/>
              <a:buChar char="○"/>
            </a:pPr>
            <a:r>
              <a:rPr lang="en"/>
              <a:t>And people can compute this by hand without computers!</a:t>
            </a:r>
            <a:endParaRPr/>
          </a:p>
        </p:txBody>
      </p:sp>
      <p:sp>
        <p:nvSpPr>
          <p:cNvPr id="1183" name="Google Shape;1183;p10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8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8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8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8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8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8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8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8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8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11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a:t>
            </a:r>
            <a:endParaRPr/>
          </a:p>
        </p:txBody>
      </p:sp>
      <p:sp>
        <p:nvSpPr>
          <p:cNvPr id="1203" name="Google Shape;1203;p11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What’s cryptography?</a:t>
            </a:r>
            <a:endParaRPr dirty="0"/>
          </a:p>
          <a:p>
            <a:pPr marL="914400" lvl="1" indent="-317500" algn="l" rtl="0">
              <a:spcBef>
                <a:spcPts val="0"/>
              </a:spcBef>
              <a:spcAft>
                <a:spcPts val="0"/>
              </a:spcAft>
              <a:buSzPts val="1400"/>
              <a:buChar char="○"/>
            </a:pPr>
            <a:r>
              <a:rPr lang="en" dirty="0"/>
              <a:t>Communicating securely over insecure channels</a:t>
            </a:r>
            <a:endParaRPr dirty="0"/>
          </a:p>
          <a:p>
            <a:pPr marL="914400" lvl="1" indent="-317500" algn="l" rtl="0">
              <a:spcBef>
                <a:spcPts val="0"/>
              </a:spcBef>
              <a:spcAft>
                <a:spcPts val="0"/>
              </a:spcAft>
              <a:buSzPts val="1400"/>
              <a:buChar char="○"/>
            </a:pPr>
            <a:r>
              <a:rPr lang="en" dirty="0"/>
              <a:t>You should never write your own crypto! Use existing libraries instead.</a:t>
            </a:r>
            <a:endParaRPr dirty="0"/>
          </a:p>
          <a:p>
            <a:pPr marL="457200" lvl="0" indent="-342900" algn="l" rtl="0">
              <a:spcBef>
                <a:spcPts val="0"/>
              </a:spcBef>
              <a:spcAft>
                <a:spcPts val="0"/>
              </a:spcAft>
              <a:buSzPts val="1800"/>
              <a:buChar char="●"/>
            </a:pPr>
            <a:r>
              <a:rPr lang="en" dirty="0"/>
              <a:t>Definitions</a:t>
            </a:r>
            <a:endParaRPr dirty="0"/>
          </a:p>
          <a:p>
            <a:pPr marL="914400" lvl="1" indent="-317500" algn="l" rtl="0">
              <a:spcBef>
                <a:spcPts val="0"/>
              </a:spcBef>
              <a:spcAft>
                <a:spcPts val="0"/>
              </a:spcAft>
              <a:buSzPts val="1400"/>
              <a:buChar char="○"/>
            </a:pPr>
            <a:r>
              <a:rPr lang="en" dirty="0"/>
              <a:t>Alice and Bob want to send messages over an insecure channel. Eve can read anything sent over the insecure channel. Mallory can read or modify anything sent over the insecure channel.</a:t>
            </a:r>
            <a:endParaRPr dirty="0"/>
          </a:p>
          <a:p>
            <a:pPr marL="914400" lvl="1" indent="-317500" algn="l" rtl="0">
              <a:spcBef>
                <a:spcPts val="0"/>
              </a:spcBef>
              <a:spcAft>
                <a:spcPts val="0"/>
              </a:spcAft>
              <a:buSzPts val="1400"/>
              <a:buChar char="○"/>
            </a:pPr>
            <a:r>
              <a:rPr lang="en" dirty="0"/>
              <a:t>We want to ensure confidentiality (adversary can’t read message), integrity (adversary can’t modify message), and authenticity (prove message came from sender)</a:t>
            </a:r>
            <a:endParaRPr dirty="0"/>
          </a:p>
          <a:p>
            <a:pPr marL="914400" lvl="1" indent="-317500" algn="l" rtl="0">
              <a:spcBef>
                <a:spcPts val="0"/>
              </a:spcBef>
              <a:spcAft>
                <a:spcPts val="0"/>
              </a:spcAft>
              <a:buSzPts val="1400"/>
              <a:buChar char="○"/>
            </a:pPr>
            <a:r>
              <a:rPr lang="en" dirty="0"/>
              <a:t>Crypto uses secret keys. </a:t>
            </a:r>
            <a:r>
              <a:rPr lang="en" dirty="0" err="1"/>
              <a:t>Kerckhoff’s</a:t>
            </a:r>
            <a:r>
              <a:rPr lang="en" dirty="0"/>
              <a:t> principle says to assume the attacker knows the entire system, except the secret keys.</a:t>
            </a:r>
            <a:endParaRPr dirty="0"/>
          </a:p>
          <a:p>
            <a:pPr marL="914400" lvl="1" indent="-317500" algn="l" rtl="0">
              <a:spcBef>
                <a:spcPts val="0"/>
              </a:spcBef>
              <a:spcAft>
                <a:spcPts val="0"/>
              </a:spcAft>
              <a:buSzPts val="1400"/>
              <a:buChar char="○"/>
            </a:pPr>
            <a:r>
              <a:rPr lang="en" dirty="0"/>
              <a:t>There are several different threat models. </a:t>
            </a:r>
            <a:endParaRPr dirty="0"/>
          </a:p>
        </p:txBody>
      </p:sp>
      <p:sp>
        <p:nvSpPr>
          <p:cNvPr id="1204" name="Google Shape;1204;p1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pic>
        <p:nvPicPr>
          <p:cNvPr id="827" name="Google Shape;827;p78"/>
          <p:cNvPicPr preferRelativeResize="0"/>
          <p:nvPr/>
        </p:nvPicPr>
        <p:blipFill rotWithShape="1">
          <a:blip r:embed="rId3">
            <a:alphaModFix/>
          </a:blip>
          <a:srcRect r="2095" b="9041"/>
          <a:stretch/>
        </p:blipFill>
        <p:spPr>
          <a:xfrm>
            <a:off x="3152737" y="2719850"/>
            <a:ext cx="2838526" cy="1860600"/>
          </a:xfrm>
          <a:prstGeom prst="rect">
            <a:avLst/>
          </a:prstGeom>
          <a:noFill/>
          <a:ln>
            <a:noFill/>
          </a:ln>
        </p:spPr>
      </p:pic>
      <p:sp>
        <p:nvSpPr>
          <p:cNvPr id="828" name="Google Shape;828;p7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 Brief History of Cryptography</a:t>
            </a:r>
            <a:endParaRPr/>
          </a:p>
        </p:txBody>
      </p:sp>
      <p:sp>
        <p:nvSpPr>
          <p:cNvPr id="829" name="Google Shape;829;p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57</a:t>
            </a:fld>
            <a:endParaRPr/>
          </a:p>
        </p:txBody>
      </p:sp>
      <p:sp>
        <p:nvSpPr>
          <p:cNvPr id="830" name="Google Shape;830;p78"/>
          <p:cNvSpPr txBox="1"/>
          <p:nvPr/>
        </p:nvSpPr>
        <p:spPr>
          <a:xfrm>
            <a:off x="512100" y="4520775"/>
            <a:ext cx="8119800" cy="572700"/>
          </a:xfrm>
          <a:prstGeom prst="rect">
            <a:avLst/>
          </a:prstGeom>
          <a:noFill/>
          <a:ln>
            <a:noFill/>
          </a:ln>
        </p:spPr>
        <p:txBody>
          <a:bodyPr spcFirstLastPara="1" wrap="square" lIns="91425" tIns="91425" rIns="91425" bIns="91425" anchor="t" anchorCtr="0">
            <a:normAutofit lnSpcReduction="10000"/>
          </a:bodyPr>
          <a:lstStyle/>
          <a:p>
            <a:pPr marL="0" lvl="0" indent="0" algn="ctr" rtl="0">
              <a:lnSpc>
                <a:spcPct val="115000"/>
              </a:lnSpc>
              <a:spcBef>
                <a:spcPts val="0"/>
              </a:spcBef>
              <a:spcAft>
                <a:spcPts val="1200"/>
              </a:spcAft>
              <a:buNone/>
            </a:pPr>
            <a:r>
              <a:rPr lang="en">
                <a:solidFill>
                  <a:srgbClr val="000000"/>
                </a:solidFill>
              </a:rPr>
              <a:t>Textbook Chapter </a:t>
            </a:r>
            <a:r>
              <a:rPr lang="en"/>
              <a:t>5.2</a:t>
            </a:r>
            <a:endParaRPr>
              <a:solidFill>
                <a:srgbClr val="000000"/>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34"/>
        <p:cNvGrpSpPr/>
        <p:nvPr/>
      </p:nvGrpSpPr>
      <p:grpSpPr>
        <a:xfrm>
          <a:off x="0" y="0"/>
          <a:ext cx="0" cy="0"/>
          <a:chOff x="0" y="0"/>
          <a:chExt cx="0" cy="0"/>
        </a:xfrm>
      </p:grpSpPr>
      <p:graphicFrame>
        <p:nvGraphicFramePr>
          <p:cNvPr id="835" name="Google Shape;835;p79"/>
          <p:cNvGraphicFramePr/>
          <p:nvPr/>
        </p:nvGraphicFramePr>
        <p:xfrm>
          <a:off x="6335250" y="1221688"/>
          <a:ext cx="1531400" cy="3596420"/>
        </p:xfrm>
        <a:graphic>
          <a:graphicData uri="http://schemas.openxmlformats.org/drawingml/2006/table">
            <a:tbl>
              <a:tblPr>
                <a:noFill/>
                <a:tableStyleId>{DF68B0A8-356D-4739-86A0-293F613CF9FD}</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268200">
                <a:tc gridSpan="4">
                  <a:txBody>
                    <a:bodyPr/>
                    <a:lstStyle/>
                    <a:p>
                      <a:pPr marL="0" lvl="0" indent="0" algn="ctr" rtl="0">
                        <a:spcBef>
                          <a:spcPts val="0"/>
                        </a:spcBef>
                        <a:spcAft>
                          <a:spcPts val="0"/>
                        </a:spcAft>
                        <a:buNone/>
                      </a:pPr>
                      <a:r>
                        <a:rPr lang="en" sz="1200" i="1"/>
                        <a:t>K</a:t>
                      </a:r>
                      <a:r>
                        <a:rPr lang="en" sz="1200"/>
                        <a:t> = 3</a:t>
                      </a:r>
                      <a:endParaRPr sz="1200"/>
                    </a:p>
                  </a:txBody>
                  <a:tcPr marL="91425" marR="91425" marT="27425" marB="27425">
                    <a:lnB w="28575" cap="flat" cmpd="sng">
                      <a:solidFill>
                        <a:srgbClr val="9E9E9E"/>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90075">
                <a:tc>
                  <a:txBody>
                    <a:bodyPr/>
                    <a:lstStyle/>
                    <a:p>
                      <a:pPr marL="0" lvl="0" indent="0" algn="l" rtl="0">
                        <a:spcBef>
                          <a:spcPts val="0"/>
                        </a:spcBef>
                        <a:spcAft>
                          <a:spcPts val="0"/>
                        </a:spcAft>
                        <a:buNone/>
                      </a:pPr>
                      <a:r>
                        <a:rPr lang="en" sz="1200" i="1"/>
                        <a:t>M</a:t>
                      </a:r>
                      <a:endParaRPr sz="1200"/>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M</a:t>
                      </a:r>
                      <a:endParaRPr sz="1200" i="1"/>
                    </a:p>
                  </a:txBody>
                  <a:tcPr marL="91425" marR="91425" marT="27425" marB="27425">
                    <a:lnL w="76200"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171850">
                <a:tc>
                  <a:txBody>
                    <a:bodyPr/>
                    <a:lstStyle/>
                    <a:p>
                      <a:pPr marL="0" lvl="0" indent="0" algn="l" rtl="0">
                        <a:spcBef>
                          <a:spcPts val="0"/>
                        </a:spcBef>
                        <a:spcAft>
                          <a:spcPts val="0"/>
                        </a:spcAft>
                        <a:buNone/>
                      </a:pPr>
                      <a:r>
                        <a:rPr lang="en" sz="1200"/>
                        <a:t>A</a:t>
                      </a:r>
                      <a:endParaRPr sz="1200"/>
                    </a:p>
                  </a:txBody>
                  <a:tcPr marL="91425" marR="91425" marT="27425" marB="27425">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D</a:t>
                      </a:r>
                      <a:endParaRPr sz="1200"/>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Q</a:t>
                      </a:r>
                      <a:endParaRPr sz="1200"/>
                    </a:p>
                  </a:txBody>
                  <a:tcPr marL="91425" marR="91425" marT="27425" marB="27425">
                    <a:lnL w="9525"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solidFill>
                      <a:schemeClr val="lt2"/>
                    </a:solidFill>
                  </a:tcPr>
                </a:tc>
                <a:extLst>
                  <a:ext uri="{0D108BD9-81ED-4DB2-BD59-A6C34878D82A}">
                    <a16:rowId xmlns:a16="http://schemas.microsoft.com/office/drawing/2014/main" val="10002"/>
                  </a:ext>
                </a:extLst>
              </a:tr>
              <a:tr h="145600">
                <a:tc>
                  <a:txBody>
                    <a:bodyPr/>
                    <a:lstStyle/>
                    <a:p>
                      <a:pPr marL="0" lvl="0" indent="0" algn="l" rtl="0">
                        <a:spcBef>
                          <a:spcPts val="0"/>
                        </a:spcBef>
                        <a:spcAft>
                          <a:spcPts val="0"/>
                        </a:spcAft>
                        <a:buNone/>
                      </a:pPr>
                      <a:r>
                        <a:rPr lang="en" sz="1200"/>
                        <a:t>B</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E</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6B26B"/>
                    </a:solidFill>
                  </a:tcPr>
                </a:tc>
                <a:tc>
                  <a:txBody>
                    <a:bodyPr/>
                    <a:lstStyle/>
                    <a:p>
                      <a:pPr marL="0" lvl="0" indent="0" algn="l" rtl="0">
                        <a:spcBef>
                          <a:spcPts val="0"/>
                        </a:spcBef>
                        <a:spcAft>
                          <a:spcPts val="0"/>
                        </a:spcAft>
                        <a:buNone/>
                      </a:pPr>
                      <a:r>
                        <a:rPr lang="en" sz="1200"/>
                        <a:t>R</a:t>
                      </a:r>
                      <a:endParaRPr sz="1200"/>
                    </a:p>
                  </a:txBody>
                  <a:tcPr marL="91425" marR="91425" marT="27425" marB="27425">
                    <a:lnL w="9525" cap="flat" cmpd="sng">
                      <a:solidFill>
                        <a:srgbClr val="9E9E9E"/>
                      </a:solidFill>
                      <a:prstDash val="solid"/>
                      <a:round/>
                      <a:headEnd type="none" w="sm" len="sm"/>
                      <a:tailEnd type="none" w="sm" len="sm"/>
                    </a:lnL>
                    <a:solidFill>
                      <a:srgbClr val="F6B26B"/>
                    </a:solidFill>
                  </a:tcPr>
                </a:tc>
                <a:extLst>
                  <a:ext uri="{0D108BD9-81ED-4DB2-BD59-A6C34878D82A}">
                    <a16:rowId xmlns:a16="http://schemas.microsoft.com/office/drawing/2014/main" val="10003"/>
                  </a:ext>
                </a:extLst>
              </a:tr>
              <a:tr h="101775">
                <a:tc>
                  <a:txBody>
                    <a:bodyPr/>
                    <a:lstStyle/>
                    <a:p>
                      <a:pPr marL="0" lvl="0" indent="0" algn="l" rtl="0">
                        <a:spcBef>
                          <a:spcPts val="0"/>
                        </a:spcBef>
                        <a:spcAft>
                          <a:spcPts val="0"/>
                        </a:spcAft>
                        <a:buNone/>
                      </a:pPr>
                      <a:r>
                        <a:rPr lang="en" sz="1200"/>
                        <a:t>C</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F</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P</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4"/>
                  </a:ext>
                </a:extLst>
              </a:tr>
              <a:tr h="171850">
                <a:tc>
                  <a:txBody>
                    <a:bodyPr/>
                    <a:lstStyle/>
                    <a:p>
                      <a:pPr marL="0" lvl="0" indent="0" algn="l" rtl="0">
                        <a:spcBef>
                          <a:spcPts val="0"/>
                        </a:spcBef>
                        <a:spcAft>
                          <a:spcPts val="0"/>
                        </a:spcAft>
                        <a:buNone/>
                      </a:pPr>
                      <a:r>
                        <a:rPr lang="en" sz="1200"/>
                        <a:t>D</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G</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Q</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T</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5"/>
                  </a:ext>
                </a:extLst>
              </a:tr>
              <a:tr h="119300">
                <a:tc>
                  <a:txBody>
                    <a:bodyPr/>
                    <a:lstStyle/>
                    <a:p>
                      <a:pPr marL="0" lvl="0" indent="0" algn="l" rtl="0">
                        <a:spcBef>
                          <a:spcPts val="0"/>
                        </a:spcBef>
                        <a:spcAft>
                          <a:spcPts val="0"/>
                        </a:spcAft>
                        <a:buNone/>
                      </a:pPr>
                      <a:r>
                        <a:rPr lang="en" sz="1200"/>
                        <a:t>E</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H</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R</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6"/>
                  </a:ext>
                </a:extLst>
              </a:tr>
              <a:tr h="171850">
                <a:tc>
                  <a:txBody>
                    <a:bodyPr/>
                    <a:lstStyle/>
                    <a:p>
                      <a:pPr marL="0" lvl="0" indent="0" algn="l" rtl="0">
                        <a:spcBef>
                          <a:spcPts val="0"/>
                        </a:spcBef>
                        <a:spcAft>
                          <a:spcPts val="0"/>
                        </a:spcAft>
                        <a:buNone/>
                      </a:pPr>
                      <a:r>
                        <a:rPr lang="en" sz="1200"/>
                        <a:t>F</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I</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V</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7"/>
                  </a:ext>
                </a:extLst>
              </a:tr>
              <a:tr h="100000">
                <a:tc>
                  <a:txBody>
                    <a:bodyPr/>
                    <a:lstStyle/>
                    <a:p>
                      <a:pPr marL="0" lvl="0" indent="0" algn="l" rtl="0">
                        <a:spcBef>
                          <a:spcPts val="0"/>
                        </a:spcBef>
                        <a:spcAft>
                          <a:spcPts val="0"/>
                        </a:spcAft>
                        <a:buNone/>
                      </a:pPr>
                      <a:r>
                        <a:rPr lang="en" sz="1200"/>
                        <a:t>G</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J</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T</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8"/>
                  </a:ext>
                </a:extLst>
              </a:tr>
              <a:tr h="101775">
                <a:tc>
                  <a:txBody>
                    <a:bodyPr/>
                    <a:lstStyle/>
                    <a:p>
                      <a:pPr marL="0" lvl="0" indent="0" algn="l" rtl="0">
                        <a:spcBef>
                          <a:spcPts val="0"/>
                        </a:spcBef>
                        <a:spcAft>
                          <a:spcPts val="0"/>
                        </a:spcAft>
                        <a:buNone/>
                      </a:pPr>
                      <a:r>
                        <a:rPr lang="en" sz="1200"/>
                        <a:t>H</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K</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9"/>
                  </a:ext>
                </a:extLst>
              </a:tr>
              <a:tr h="100000">
                <a:tc>
                  <a:txBody>
                    <a:bodyPr/>
                    <a:lstStyle/>
                    <a:p>
                      <a:pPr marL="0" lvl="0" indent="0" algn="l" rtl="0">
                        <a:spcBef>
                          <a:spcPts val="0"/>
                        </a:spcBef>
                        <a:spcAft>
                          <a:spcPts val="0"/>
                        </a:spcAft>
                        <a:buNone/>
                      </a:pPr>
                      <a:r>
                        <a:rPr lang="en" sz="1200"/>
                        <a:t>I</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L</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V</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0"/>
                  </a:ext>
                </a:extLst>
              </a:tr>
              <a:tr h="100000">
                <a:tc>
                  <a:txBody>
                    <a:bodyPr/>
                    <a:lstStyle/>
                    <a:p>
                      <a:pPr marL="0" lvl="0" indent="0" algn="l" rtl="0">
                        <a:spcBef>
                          <a:spcPts val="0"/>
                        </a:spcBef>
                        <a:spcAft>
                          <a:spcPts val="0"/>
                        </a:spcAft>
                        <a:buNone/>
                      </a:pPr>
                      <a:r>
                        <a:rPr lang="en" sz="1200"/>
                        <a:t>J</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M</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Z</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1"/>
                  </a:ext>
                </a:extLst>
              </a:tr>
              <a:tr h="110525">
                <a:tc>
                  <a:txBody>
                    <a:bodyPr/>
                    <a:lstStyle/>
                    <a:p>
                      <a:pPr marL="0" lvl="0" indent="0" algn="l" rtl="0">
                        <a:spcBef>
                          <a:spcPts val="0"/>
                        </a:spcBef>
                        <a:spcAft>
                          <a:spcPts val="0"/>
                        </a:spcAft>
                        <a:buNone/>
                      </a:pPr>
                      <a:r>
                        <a:rPr lang="en" sz="1200"/>
                        <a:t>K</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A</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2"/>
                  </a:ext>
                </a:extLst>
              </a:tr>
              <a:tr h="100000">
                <a:tc>
                  <a:txBody>
                    <a:bodyPr/>
                    <a:lstStyle/>
                    <a:p>
                      <a:pPr marL="0" lvl="0" indent="0" algn="l" rtl="0">
                        <a:spcBef>
                          <a:spcPts val="0"/>
                        </a:spcBef>
                        <a:spcAft>
                          <a:spcPts val="0"/>
                        </a:spcAft>
                        <a:buNone/>
                      </a:pPr>
                      <a:r>
                        <a:rPr lang="en" sz="1200"/>
                        <a:t>L</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L w="76200"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B</a:t>
                      </a:r>
                      <a:endParaRPr sz="1200"/>
                    </a:p>
                  </a:txBody>
                  <a:tcPr marL="91425" marR="91425" marT="27425" marB="27425">
                    <a:solidFill>
                      <a:schemeClr val="lt2"/>
                    </a:solidFill>
                  </a:tcPr>
                </a:tc>
                <a:extLst>
                  <a:ext uri="{0D108BD9-81ED-4DB2-BD59-A6C34878D82A}">
                    <a16:rowId xmlns:a16="http://schemas.microsoft.com/office/drawing/2014/main" val="10013"/>
                  </a:ext>
                </a:extLst>
              </a:tr>
              <a:tr h="100000">
                <a:tc>
                  <a:txBody>
                    <a:bodyPr/>
                    <a:lstStyle/>
                    <a:p>
                      <a:pPr marL="0" lvl="0" indent="0" algn="l" rtl="0">
                        <a:spcBef>
                          <a:spcPts val="0"/>
                        </a:spcBef>
                        <a:spcAft>
                          <a:spcPts val="0"/>
                        </a:spcAft>
                        <a:buNone/>
                      </a:pPr>
                      <a:r>
                        <a:rPr lang="en" sz="1200"/>
                        <a:t>M</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P</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Z</a:t>
                      </a:r>
                      <a:endParaRPr sz="1200"/>
                    </a:p>
                  </a:txBody>
                  <a:tcPr marL="91425" marR="91425" marT="27425" marB="27425">
                    <a:lnL w="76200" cap="flat" cmpd="sng">
                      <a:solidFill>
                        <a:srgbClr val="9E9E9E"/>
                      </a:solidFill>
                      <a:prstDash val="solid"/>
                      <a:round/>
                      <a:headEnd type="none" w="sm" len="sm"/>
                      <a:tailEnd type="none" w="sm" len="sm"/>
                    </a:lnL>
                    <a:solidFill>
                      <a:schemeClr val="lt2"/>
                    </a:solidFill>
                  </a:tcPr>
                </a:tc>
                <a:tc>
                  <a:txBody>
                    <a:bodyPr/>
                    <a:lstStyle/>
                    <a:p>
                      <a:pPr marL="0" lvl="0" indent="0" algn="l" rtl="0">
                        <a:spcBef>
                          <a:spcPts val="0"/>
                        </a:spcBef>
                        <a:spcAft>
                          <a:spcPts val="0"/>
                        </a:spcAft>
                        <a:buNone/>
                      </a:pPr>
                      <a:r>
                        <a:rPr lang="en" sz="1200"/>
                        <a:t>C</a:t>
                      </a:r>
                      <a:endParaRPr sz="1200"/>
                    </a:p>
                  </a:txBody>
                  <a:tcPr marL="91425" marR="91425" marT="27425" marB="27425">
                    <a:solidFill>
                      <a:schemeClr val="lt2"/>
                    </a:solidFill>
                  </a:tcPr>
                </a:tc>
                <a:extLst>
                  <a:ext uri="{0D108BD9-81ED-4DB2-BD59-A6C34878D82A}">
                    <a16:rowId xmlns:a16="http://schemas.microsoft.com/office/drawing/2014/main" val="10014"/>
                  </a:ext>
                </a:extLst>
              </a:tr>
            </a:tbl>
          </a:graphicData>
        </a:graphic>
      </p:graphicFrame>
      <p:sp>
        <p:nvSpPr>
          <p:cNvPr id="836" name="Google Shape;836;p7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Hand: Caesar Cipher</a:t>
            </a:r>
            <a:endParaRPr/>
          </a:p>
        </p:txBody>
      </p:sp>
      <p:sp>
        <p:nvSpPr>
          <p:cNvPr id="837" name="Google Shape;837;p79"/>
          <p:cNvSpPr txBox="1">
            <a:spLocks noGrp="1"/>
          </p:cNvSpPr>
          <p:nvPr>
            <p:ph type="body" idx="1"/>
          </p:nvPr>
        </p:nvSpPr>
        <p:spPr>
          <a:xfrm>
            <a:off x="198500" y="1246825"/>
            <a:ext cx="55311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One of the earliest cryptographic schemes was the </a:t>
            </a:r>
            <a:r>
              <a:rPr lang="en" b="1"/>
              <a:t>Caesar cipher</a:t>
            </a:r>
            <a:endParaRPr/>
          </a:p>
          <a:p>
            <a:pPr marL="914400" lvl="1" indent="-317500" algn="l" rtl="0">
              <a:spcBef>
                <a:spcPts val="0"/>
              </a:spcBef>
              <a:spcAft>
                <a:spcPts val="0"/>
              </a:spcAft>
              <a:buSzPts val="1400"/>
              <a:buChar char="○"/>
            </a:pPr>
            <a:r>
              <a:rPr lang="en"/>
              <a:t>Used by Julius Caesar over 2,000 years ago</a:t>
            </a:r>
            <a:endParaRPr/>
          </a:p>
          <a:p>
            <a:pPr marL="457200" lvl="0" indent="-342900" algn="l" rtl="0">
              <a:spcBef>
                <a:spcPts val="0"/>
              </a:spcBef>
              <a:spcAft>
                <a:spcPts val="0"/>
              </a:spcAft>
              <a:buSzPts val="1800"/>
              <a:buChar char="●"/>
            </a:pPr>
            <a:r>
              <a:rPr lang="en"/>
              <a:t>KeyGen():</a:t>
            </a:r>
            <a:endParaRPr/>
          </a:p>
          <a:p>
            <a:pPr marL="914400" lvl="1" indent="-317500" algn="l" rtl="0">
              <a:spcBef>
                <a:spcPts val="0"/>
              </a:spcBef>
              <a:spcAft>
                <a:spcPts val="0"/>
              </a:spcAft>
              <a:buSzPts val="1400"/>
              <a:buChar char="○"/>
            </a:pPr>
            <a:r>
              <a:rPr lang="en"/>
              <a:t>Choose a key </a:t>
            </a:r>
            <a:r>
              <a:rPr lang="en" i="1"/>
              <a:t>K</a:t>
            </a:r>
            <a:r>
              <a:rPr lang="en"/>
              <a:t> randomly between 0 and 25</a:t>
            </a:r>
            <a:endParaRPr/>
          </a:p>
          <a:p>
            <a:pPr marL="457200" lvl="0" indent="-342900" algn="l" rtl="0">
              <a:spcBef>
                <a:spcPts val="0"/>
              </a:spcBef>
              <a:spcAft>
                <a:spcPts val="0"/>
              </a:spcAft>
              <a:buSzPts val="1800"/>
              <a:buChar char="●"/>
            </a:pPr>
            <a:r>
              <a:rPr lang="en"/>
              <a:t>Enc(</a:t>
            </a:r>
            <a:r>
              <a:rPr lang="en" i="1"/>
              <a:t>K</a:t>
            </a:r>
            <a:r>
              <a:rPr lang="en"/>
              <a:t>, </a:t>
            </a:r>
            <a:r>
              <a:rPr lang="en" i="1"/>
              <a:t>M</a:t>
            </a:r>
            <a:r>
              <a:rPr lang="en"/>
              <a:t>):</a:t>
            </a:r>
            <a:endParaRPr/>
          </a:p>
          <a:p>
            <a:pPr marL="914400" lvl="1" indent="-317500" algn="l" rtl="0">
              <a:spcBef>
                <a:spcPts val="0"/>
              </a:spcBef>
              <a:spcAft>
                <a:spcPts val="0"/>
              </a:spcAft>
              <a:buSzPts val="1400"/>
              <a:buChar char="○"/>
            </a:pPr>
            <a:r>
              <a:rPr lang="en"/>
              <a:t>Replace each letter in </a:t>
            </a:r>
            <a:r>
              <a:rPr lang="en" i="1"/>
              <a:t>M</a:t>
            </a:r>
            <a:r>
              <a:rPr lang="en"/>
              <a:t> with the letter </a:t>
            </a:r>
            <a:r>
              <a:rPr lang="en" i="1"/>
              <a:t>K</a:t>
            </a:r>
            <a:r>
              <a:rPr lang="en"/>
              <a:t> positions later in the alphabet</a:t>
            </a:r>
            <a:endParaRPr/>
          </a:p>
          <a:p>
            <a:pPr marL="914400" lvl="1" indent="-317500" algn="l" rtl="0">
              <a:spcBef>
                <a:spcPts val="0"/>
              </a:spcBef>
              <a:spcAft>
                <a:spcPts val="0"/>
              </a:spcAft>
              <a:buSzPts val="1400"/>
              <a:buChar char="○"/>
            </a:pPr>
            <a:r>
              <a:rPr lang="en"/>
              <a:t>If </a:t>
            </a:r>
            <a:r>
              <a:rPr lang="en" i="1"/>
              <a:t>K</a:t>
            </a:r>
            <a:r>
              <a:rPr lang="en"/>
              <a:t> = 3, plaintext DOG becomes GRJ</a:t>
            </a:r>
            <a:endParaRPr/>
          </a:p>
          <a:p>
            <a:pPr marL="457200" lvl="0" indent="-342900" algn="l" rtl="0">
              <a:spcBef>
                <a:spcPts val="0"/>
              </a:spcBef>
              <a:spcAft>
                <a:spcPts val="0"/>
              </a:spcAft>
              <a:buSzPts val="1800"/>
              <a:buChar char="●"/>
            </a:pPr>
            <a:r>
              <a:rPr lang="en"/>
              <a:t>Dec(</a:t>
            </a:r>
            <a:r>
              <a:rPr lang="en" i="1"/>
              <a:t>K</a:t>
            </a:r>
            <a:r>
              <a:rPr lang="en"/>
              <a:t>, </a:t>
            </a:r>
            <a:r>
              <a:rPr lang="en" i="1"/>
              <a:t>C</a:t>
            </a:r>
            <a:r>
              <a:rPr lang="en"/>
              <a:t>):</a:t>
            </a:r>
            <a:endParaRPr/>
          </a:p>
          <a:p>
            <a:pPr marL="914400" lvl="1" indent="-317500" algn="l" rtl="0">
              <a:spcBef>
                <a:spcPts val="0"/>
              </a:spcBef>
              <a:spcAft>
                <a:spcPts val="0"/>
              </a:spcAft>
              <a:buSzPts val="1400"/>
              <a:buChar char="○"/>
            </a:pPr>
            <a:r>
              <a:rPr lang="en"/>
              <a:t>Replace each letter in </a:t>
            </a:r>
            <a:r>
              <a:rPr lang="en" i="1"/>
              <a:t>C</a:t>
            </a:r>
            <a:r>
              <a:rPr lang="en"/>
              <a:t> with the letter </a:t>
            </a:r>
            <a:r>
              <a:rPr lang="en" i="1"/>
              <a:t>K</a:t>
            </a:r>
            <a:r>
              <a:rPr lang="en"/>
              <a:t> positions earlier in the alphabet</a:t>
            </a:r>
            <a:endParaRPr/>
          </a:p>
          <a:p>
            <a:pPr marL="914400" lvl="1" indent="-317500" algn="l" rtl="0">
              <a:spcBef>
                <a:spcPts val="0"/>
              </a:spcBef>
              <a:spcAft>
                <a:spcPts val="0"/>
              </a:spcAft>
              <a:buSzPts val="1400"/>
              <a:buChar char="○"/>
            </a:pPr>
            <a:r>
              <a:rPr lang="en"/>
              <a:t>If </a:t>
            </a:r>
            <a:r>
              <a:rPr lang="en" i="1"/>
              <a:t>K</a:t>
            </a:r>
            <a:r>
              <a:rPr lang="en"/>
              <a:t> = 3, ciphertext GRJ becomes DOG</a:t>
            </a:r>
            <a:endParaRPr/>
          </a:p>
        </p:txBody>
      </p:sp>
      <p:sp>
        <p:nvSpPr>
          <p:cNvPr id="838" name="Google Shape;838;p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3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3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3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3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37">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37">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3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42"/>
        <p:cNvGrpSpPr/>
        <p:nvPr/>
      </p:nvGrpSpPr>
      <p:grpSpPr>
        <a:xfrm>
          <a:off x="0" y="0"/>
          <a:ext cx="0" cy="0"/>
          <a:chOff x="0" y="0"/>
          <a:chExt cx="0" cy="0"/>
        </a:xfrm>
      </p:grpSpPr>
      <p:sp>
        <p:nvSpPr>
          <p:cNvPr id="843" name="Google Shape;843;p8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Hand: Attacks on the Caesar Cipher</a:t>
            </a:r>
            <a:endParaRPr/>
          </a:p>
        </p:txBody>
      </p:sp>
      <p:sp>
        <p:nvSpPr>
          <p:cNvPr id="844" name="Google Shape;844;p80"/>
          <p:cNvSpPr txBox="1">
            <a:spLocks noGrp="1"/>
          </p:cNvSpPr>
          <p:nvPr>
            <p:ph type="body" idx="1"/>
          </p:nvPr>
        </p:nvSpPr>
        <p:spPr>
          <a:xfrm>
            <a:off x="198500" y="1246825"/>
            <a:ext cx="8520600" cy="1417500"/>
          </a:xfrm>
          <a:prstGeom prst="rect">
            <a:avLst/>
          </a:prstGeom>
        </p:spPr>
        <p:txBody>
          <a:bodyPr spcFirstLastPara="1" wrap="square" lIns="91425" tIns="91425" rIns="91425" bIns="91425" anchor="t" anchorCtr="0">
            <a:spAutoFit/>
          </a:bodyPr>
          <a:lstStyle/>
          <a:p>
            <a:pPr marL="457200" lvl="0" indent="-342900" algn="l" rtl="0">
              <a:spcBef>
                <a:spcPts val="0"/>
              </a:spcBef>
              <a:spcAft>
                <a:spcPts val="0"/>
              </a:spcAft>
              <a:buSzPts val="1800"/>
              <a:buChar char="●"/>
            </a:pPr>
            <a:r>
              <a:rPr lang="en"/>
              <a:t>Eve sees the ciphertext JCKN ECGUCT, but doesn’t know the key </a:t>
            </a:r>
            <a:r>
              <a:rPr lang="en" i="1"/>
              <a:t>K</a:t>
            </a:r>
            <a:endParaRPr/>
          </a:p>
          <a:p>
            <a:pPr marL="457200" lvl="0" indent="-342900" algn="l" rtl="0">
              <a:spcBef>
                <a:spcPts val="0"/>
              </a:spcBef>
              <a:spcAft>
                <a:spcPts val="0"/>
              </a:spcAft>
              <a:buSzPts val="1800"/>
              <a:buChar char="●"/>
            </a:pPr>
            <a:r>
              <a:rPr lang="en"/>
              <a:t>If you were Eve, how would you try to break this algorithm?</a:t>
            </a:r>
            <a:endParaRPr/>
          </a:p>
          <a:p>
            <a:pPr marL="457200" lvl="0" indent="-342900" algn="l" rtl="0">
              <a:spcBef>
                <a:spcPts val="0"/>
              </a:spcBef>
              <a:spcAft>
                <a:spcPts val="0"/>
              </a:spcAft>
              <a:buSzPts val="1800"/>
              <a:buChar char="●"/>
            </a:pPr>
            <a:r>
              <a:rPr lang="en"/>
              <a:t>Brute-force attack: Try all 26 possible keys!</a:t>
            </a:r>
            <a:endParaRPr/>
          </a:p>
          <a:p>
            <a:pPr marL="457200" lvl="0" indent="-342900" algn="l" rtl="0">
              <a:spcBef>
                <a:spcPts val="0"/>
              </a:spcBef>
              <a:spcAft>
                <a:spcPts val="0"/>
              </a:spcAft>
              <a:buSzPts val="1800"/>
              <a:buChar char="●"/>
            </a:pPr>
            <a:r>
              <a:rPr lang="en"/>
              <a:t>Use existing knowledge: Assume that the message is in English</a:t>
            </a:r>
            <a:endParaRPr/>
          </a:p>
        </p:txBody>
      </p:sp>
      <p:sp>
        <p:nvSpPr>
          <p:cNvPr id="845" name="Google Shape;845;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59</a:t>
            </a:fld>
            <a:endParaRPr/>
          </a:p>
        </p:txBody>
      </p:sp>
      <p:grpSp>
        <p:nvGrpSpPr>
          <p:cNvPr id="846" name="Google Shape;846;p80"/>
          <p:cNvGrpSpPr/>
          <p:nvPr/>
        </p:nvGrpSpPr>
        <p:grpSpPr>
          <a:xfrm>
            <a:off x="510125" y="2748875"/>
            <a:ext cx="7893125" cy="2124000"/>
            <a:chOff x="510125" y="2291675"/>
            <a:chExt cx="7893125" cy="2124000"/>
          </a:xfrm>
        </p:grpSpPr>
        <p:sp>
          <p:nvSpPr>
            <p:cNvPr id="847" name="Google Shape;847;p80"/>
            <p:cNvSpPr txBox="1"/>
            <p:nvPr/>
          </p:nvSpPr>
          <p:spPr>
            <a:xfrm>
              <a:off x="510125" y="2291675"/>
              <a:ext cx="3000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ourier New"/>
                  <a:ea typeface="Courier New"/>
                  <a:cs typeface="Courier New"/>
                  <a:sym typeface="Courier New"/>
                </a:rPr>
                <a:t>+1   IBJM DBFTBS</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+2   HAIL CAESAR</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+3   GZHK BZDRZQ</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+4   FYGJ AYCQYP</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+5   EXFI ZXBPXO</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+6   DWEH YWAOWN</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+7   CVDG XVZNVM</a:t>
              </a:r>
              <a:endParaRPr>
                <a:latin typeface="Courier New"/>
                <a:ea typeface="Courier New"/>
                <a:cs typeface="Courier New"/>
                <a:sym typeface="Courier New"/>
              </a:endParaRPr>
            </a:p>
            <a:p>
              <a:pPr marL="0" lvl="0" indent="0" algn="l" rtl="0">
                <a:spcBef>
                  <a:spcPts val="0"/>
                </a:spcBef>
                <a:spcAft>
                  <a:spcPts val="0"/>
                </a:spcAft>
                <a:buNone/>
              </a:pPr>
              <a:r>
                <a:rPr lang="en">
                  <a:latin typeface="Courier New"/>
                  <a:ea typeface="Courier New"/>
                  <a:cs typeface="Courier New"/>
                  <a:sym typeface="Courier New"/>
                </a:rPr>
                <a:t>+8   BUCF WUYMUL</a:t>
              </a:r>
              <a:endParaRPr>
                <a:latin typeface="Courier New"/>
                <a:ea typeface="Courier New"/>
                <a:cs typeface="Courier New"/>
                <a:sym typeface="Courier New"/>
              </a:endParaRPr>
            </a:p>
          </p:txBody>
        </p:sp>
        <p:sp>
          <p:nvSpPr>
            <p:cNvPr id="848" name="Google Shape;848;p80"/>
            <p:cNvSpPr txBox="1"/>
            <p:nvPr/>
          </p:nvSpPr>
          <p:spPr>
            <a:xfrm>
              <a:off x="2863000" y="2291675"/>
              <a:ext cx="3000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ourier New"/>
                  <a:ea typeface="Courier New"/>
                  <a:cs typeface="Courier New"/>
                  <a:sym typeface="Courier New"/>
                </a:rPr>
                <a:t>+9    ATBE VTXLTK</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+10   ZSAD USWKSJ</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+11   YRZC TRVJRI</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+12   XQYB SQUIQH</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+13   WPXA RPTHPG</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+14   VOWZ QOSGOF</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+15   UNVY PNRFNE</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+16   TMUX OMQEMD</a:t>
              </a:r>
              <a:endParaRPr>
                <a:solidFill>
                  <a:schemeClr val="dk1"/>
                </a:solidFill>
                <a:latin typeface="Courier New"/>
                <a:ea typeface="Courier New"/>
                <a:cs typeface="Courier New"/>
                <a:sym typeface="Courier New"/>
              </a:endParaRPr>
            </a:p>
          </p:txBody>
        </p:sp>
        <p:sp>
          <p:nvSpPr>
            <p:cNvPr id="849" name="Google Shape;849;p80"/>
            <p:cNvSpPr txBox="1"/>
            <p:nvPr/>
          </p:nvSpPr>
          <p:spPr>
            <a:xfrm>
              <a:off x="5403250" y="2291675"/>
              <a:ext cx="30000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ourier New"/>
                  <a:ea typeface="Courier New"/>
                  <a:cs typeface="Courier New"/>
                  <a:sym typeface="Courier New"/>
                </a:rPr>
                <a:t>+17   SLTW NLPDLC</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+18   RKSV MKOCKB</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+19   QJRU LJNBJA</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+20   PIQT KIMAIZ</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+21   OHPS JHLZHY</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+22   NGOR IGKYGX</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+23   MFNQ HFJXFW</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+24   LEMP GEIWEV</a:t>
              </a:r>
              <a:endParaRPr>
                <a:solidFill>
                  <a:schemeClr val="dk1"/>
                </a:solidFill>
                <a:latin typeface="Courier New"/>
                <a:ea typeface="Courier New"/>
                <a:cs typeface="Courier New"/>
                <a:sym typeface="Courier New"/>
              </a:endParaRPr>
            </a:p>
            <a:p>
              <a:pPr marL="0" lvl="0" indent="0" algn="l" rtl="0">
                <a:spcBef>
                  <a:spcPts val="0"/>
                </a:spcBef>
                <a:spcAft>
                  <a:spcPts val="0"/>
                </a:spcAft>
                <a:buNone/>
              </a:pPr>
              <a:r>
                <a:rPr lang="en">
                  <a:solidFill>
                    <a:schemeClr val="dk1"/>
                  </a:solidFill>
                  <a:latin typeface="Courier New"/>
                  <a:ea typeface="Courier New"/>
                  <a:cs typeface="Courier New"/>
                  <a:sym typeface="Courier New"/>
                </a:rPr>
                <a:t>+25   KDLO FDHVDU</a:t>
              </a:r>
              <a:endParaRPr>
                <a:solidFill>
                  <a:schemeClr val="dk1"/>
                </a:solidFill>
                <a:latin typeface="Courier New"/>
                <a:ea typeface="Courier New"/>
                <a:cs typeface="Courier New"/>
                <a:sym typeface="Courier New"/>
              </a:endParaRPr>
            </a:p>
          </p:txBody>
        </p:sp>
      </p:grpSp>
      <p:sp>
        <p:nvSpPr>
          <p:cNvPr id="850" name="Google Shape;850;p80"/>
          <p:cNvSpPr/>
          <p:nvPr/>
        </p:nvSpPr>
        <p:spPr>
          <a:xfrm>
            <a:off x="570200" y="3071350"/>
            <a:ext cx="1799100" cy="233400"/>
          </a:xfrm>
          <a:prstGeom prst="roundRect">
            <a:avLst>
              <a:gd name="adj" fmla="val 16667"/>
            </a:avLst>
          </a:prstGeom>
          <a:noFill/>
          <a:ln w="28575" cap="flat" cmpd="sng">
            <a:solidFill>
              <a:srgbClr val="E691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4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Definitions</a:t>
            </a:r>
            <a:endParaRPr/>
          </a:p>
        </p:txBody>
      </p:sp>
      <p:sp>
        <p:nvSpPr>
          <p:cNvPr id="351" name="Google Shape;351;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54"/>
        <p:cNvGrpSpPr/>
        <p:nvPr/>
      </p:nvGrpSpPr>
      <p:grpSpPr>
        <a:xfrm>
          <a:off x="0" y="0"/>
          <a:ext cx="0" cy="0"/>
          <a:chOff x="0" y="0"/>
          <a:chExt cx="0" cy="0"/>
        </a:xfrm>
      </p:grpSpPr>
      <p:sp>
        <p:nvSpPr>
          <p:cNvPr id="855" name="Google Shape;855;p8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Hand: Attacks on the Caesar Cipher</a:t>
            </a:r>
            <a:endParaRPr/>
          </a:p>
        </p:txBody>
      </p:sp>
      <p:sp>
        <p:nvSpPr>
          <p:cNvPr id="856" name="Google Shape;856;p8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Eve sees the ciphertext JCKN ECGUCT, but doesn’t know the key </a:t>
            </a:r>
            <a:r>
              <a:rPr lang="en" i="1"/>
              <a:t>K</a:t>
            </a:r>
            <a:endParaRPr b="1"/>
          </a:p>
          <a:p>
            <a:pPr marL="457200" lvl="0" indent="-342900" algn="l" rtl="0">
              <a:spcBef>
                <a:spcPts val="0"/>
              </a:spcBef>
              <a:spcAft>
                <a:spcPts val="0"/>
              </a:spcAft>
              <a:buSzPts val="1800"/>
              <a:buChar char="●"/>
            </a:pPr>
            <a:r>
              <a:rPr lang="en"/>
              <a:t>Chosen-plaintext attack: Eve tricks Alice into encrypting plaintext of her choice</a:t>
            </a:r>
            <a:endParaRPr/>
          </a:p>
          <a:p>
            <a:pPr marL="914400" lvl="1" indent="-317500" algn="l" rtl="0">
              <a:spcBef>
                <a:spcPts val="0"/>
              </a:spcBef>
              <a:spcAft>
                <a:spcPts val="0"/>
              </a:spcAft>
              <a:buSzPts val="1400"/>
              <a:buChar char="○"/>
            </a:pPr>
            <a:r>
              <a:rPr lang="en"/>
              <a:t>Eve sends a message </a:t>
            </a:r>
            <a:r>
              <a:rPr lang="en" i="1"/>
              <a:t>M</a:t>
            </a:r>
            <a:r>
              <a:rPr lang="en"/>
              <a:t> = AAA and receives </a:t>
            </a:r>
            <a:r>
              <a:rPr lang="en" i="1"/>
              <a:t>C</a:t>
            </a:r>
            <a:r>
              <a:rPr lang="en"/>
              <a:t> = CCC</a:t>
            </a:r>
            <a:endParaRPr/>
          </a:p>
          <a:p>
            <a:pPr marL="914400" lvl="1" indent="-317500" algn="l" rtl="0">
              <a:spcBef>
                <a:spcPts val="0"/>
              </a:spcBef>
              <a:spcAft>
                <a:spcPts val="0"/>
              </a:spcAft>
              <a:buSzPts val="1400"/>
              <a:buChar char="○"/>
            </a:pPr>
            <a:r>
              <a:rPr lang="en"/>
              <a:t>Eve can deduce the key: C is 2 letters after A, so </a:t>
            </a:r>
            <a:r>
              <a:rPr lang="en" i="1"/>
              <a:t>K</a:t>
            </a:r>
            <a:r>
              <a:rPr lang="en"/>
              <a:t> = 2</a:t>
            </a:r>
            <a:endParaRPr/>
          </a:p>
          <a:p>
            <a:pPr marL="914400" lvl="1" indent="-317500" algn="l" rtl="0">
              <a:spcBef>
                <a:spcPts val="0"/>
              </a:spcBef>
              <a:spcAft>
                <a:spcPts val="0"/>
              </a:spcAft>
              <a:buSzPts val="1400"/>
              <a:buChar char="○"/>
            </a:pPr>
            <a:r>
              <a:rPr lang="en"/>
              <a:t>Eve has the key, so she can decrypt the ciphertext</a:t>
            </a:r>
            <a:endParaRPr/>
          </a:p>
        </p:txBody>
      </p:sp>
      <p:sp>
        <p:nvSpPr>
          <p:cNvPr id="857" name="Google Shape;857;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5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5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5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5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61"/>
        <p:cNvGrpSpPr/>
        <p:nvPr/>
      </p:nvGrpSpPr>
      <p:grpSpPr>
        <a:xfrm>
          <a:off x="0" y="0"/>
          <a:ext cx="0" cy="0"/>
          <a:chOff x="0" y="0"/>
          <a:chExt cx="0" cy="0"/>
        </a:xfrm>
      </p:grpSpPr>
      <p:sp>
        <p:nvSpPr>
          <p:cNvPr id="862" name="Google Shape;862;p8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Hand: Substitution Cipher</a:t>
            </a:r>
            <a:endParaRPr/>
          </a:p>
        </p:txBody>
      </p:sp>
      <p:sp>
        <p:nvSpPr>
          <p:cNvPr id="863" name="Google Shape;863;p82"/>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A better cipher: create a mapping of each character to another character.</a:t>
            </a:r>
            <a:endParaRPr/>
          </a:p>
          <a:p>
            <a:pPr marL="914400" lvl="1" indent="-317500" algn="l" rtl="0">
              <a:spcBef>
                <a:spcPts val="0"/>
              </a:spcBef>
              <a:spcAft>
                <a:spcPts val="0"/>
              </a:spcAft>
              <a:buSzPts val="1400"/>
              <a:buChar char="○"/>
            </a:pPr>
            <a:r>
              <a:rPr lang="en"/>
              <a:t>Example: A = N, B = Q, C = L, D = Z, etc.</a:t>
            </a:r>
            <a:endParaRPr/>
          </a:p>
          <a:p>
            <a:pPr marL="914400" lvl="1" indent="-317500" algn="l" rtl="0">
              <a:spcBef>
                <a:spcPts val="0"/>
              </a:spcBef>
              <a:spcAft>
                <a:spcPts val="0"/>
              </a:spcAft>
              <a:buSzPts val="1400"/>
              <a:buChar char="○"/>
            </a:pPr>
            <a:r>
              <a:rPr lang="en"/>
              <a:t>Unlike the Caesar cipher, the shift is no longer constant!</a:t>
            </a:r>
            <a:endParaRPr/>
          </a:p>
          <a:p>
            <a:pPr marL="457200" lvl="0" indent="-342900" algn="l" rtl="0">
              <a:spcBef>
                <a:spcPts val="0"/>
              </a:spcBef>
              <a:spcAft>
                <a:spcPts val="0"/>
              </a:spcAft>
              <a:buSzPts val="1800"/>
              <a:buChar char="●"/>
            </a:pPr>
            <a:r>
              <a:rPr lang="en"/>
              <a:t>KeyGen():</a:t>
            </a:r>
            <a:endParaRPr/>
          </a:p>
          <a:p>
            <a:pPr marL="914400" lvl="1" indent="-317500" algn="l" rtl="0">
              <a:spcBef>
                <a:spcPts val="0"/>
              </a:spcBef>
              <a:spcAft>
                <a:spcPts val="0"/>
              </a:spcAft>
              <a:buSzPts val="1400"/>
              <a:buChar char="○"/>
            </a:pPr>
            <a:r>
              <a:rPr lang="en"/>
              <a:t>Generate a random, one-to-one mapping of characters</a:t>
            </a:r>
            <a:endParaRPr/>
          </a:p>
          <a:p>
            <a:pPr marL="457200" lvl="0" indent="-342900" algn="l" rtl="0">
              <a:spcBef>
                <a:spcPts val="0"/>
              </a:spcBef>
              <a:spcAft>
                <a:spcPts val="0"/>
              </a:spcAft>
              <a:buSzPts val="1800"/>
              <a:buChar char="●"/>
            </a:pPr>
            <a:r>
              <a:rPr lang="en"/>
              <a:t>Enc(</a:t>
            </a:r>
            <a:r>
              <a:rPr lang="en" i="1"/>
              <a:t>K</a:t>
            </a:r>
            <a:r>
              <a:rPr lang="en"/>
              <a:t>, </a:t>
            </a:r>
            <a:r>
              <a:rPr lang="en" i="1"/>
              <a:t>M</a:t>
            </a:r>
            <a:r>
              <a:rPr lang="en"/>
              <a:t>):</a:t>
            </a:r>
            <a:endParaRPr/>
          </a:p>
          <a:p>
            <a:pPr marL="914400" lvl="1" indent="-317500" algn="l" rtl="0">
              <a:spcBef>
                <a:spcPts val="0"/>
              </a:spcBef>
              <a:spcAft>
                <a:spcPts val="0"/>
              </a:spcAft>
              <a:buSzPts val="1400"/>
              <a:buChar char="○"/>
            </a:pPr>
            <a:r>
              <a:rPr lang="en"/>
              <a:t>Map each letter in </a:t>
            </a:r>
            <a:r>
              <a:rPr lang="en" i="1"/>
              <a:t>M</a:t>
            </a:r>
            <a:r>
              <a:rPr lang="en"/>
              <a:t> to the output according to the mapping </a:t>
            </a:r>
            <a:r>
              <a:rPr lang="en" i="1"/>
              <a:t>K</a:t>
            </a:r>
            <a:endParaRPr/>
          </a:p>
          <a:p>
            <a:pPr marL="457200" lvl="0" indent="-342900" algn="l" rtl="0">
              <a:spcBef>
                <a:spcPts val="0"/>
              </a:spcBef>
              <a:spcAft>
                <a:spcPts val="0"/>
              </a:spcAft>
              <a:buSzPts val="1800"/>
              <a:buChar char="●"/>
            </a:pPr>
            <a:r>
              <a:rPr lang="en"/>
              <a:t>Dec(</a:t>
            </a:r>
            <a:r>
              <a:rPr lang="en" i="1"/>
              <a:t>K</a:t>
            </a:r>
            <a:r>
              <a:rPr lang="en"/>
              <a:t>, </a:t>
            </a:r>
            <a:r>
              <a:rPr lang="en" i="1"/>
              <a:t>C</a:t>
            </a:r>
            <a:r>
              <a:rPr lang="en"/>
              <a:t>):</a:t>
            </a:r>
            <a:endParaRPr/>
          </a:p>
          <a:p>
            <a:pPr marL="914400" lvl="1" indent="-317500" algn="l" rtl="0">
              <a:spcBef>
                <a:spcPts val="0"/>
              </a:spcBef>
              <a:spcAft>
                <a:spcPts val="0"/>
              </a:spcAft>
              <a:buSzPts val="1400"/>
              <a:buChar char="○"/>
            </a:pPr>
            <a:r>
              <a:rPr lang="en"/>
              <a:t>Map each letter in </a:t>
            </a:r>
            <a:r>
              <a:rPr lang="en" i="1"/>
              <a:t>C</a:t>
            </a:r>
            <a:r>
              <a:rPr lang="en"/>
              <a:t> to the output according to the </a:t>
            </a:r>
            <a:r>
              <a:rPr lang="en" i="1"/>
              <a:t>reverse</a:t>
            </a:r>
            <a:r>
              <a:rPr lang="en"/>
              <a:t> of the mapping </a:t>
            </a:r>
            <a:r>
              <a:rPr lang="en" i="1"/>
              <a:t>K</a:t>
            </a:r>
            <a:endParaRPr/>
          </a:p>
        </p:txBody>
      </p:sp>
      <p:sp>
        <p:nvSpPr>
          <p:cNvPr id="864" name="Google Shape;864;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61</a:t>
            </a:fld>
            <a:endParaRPr/>
          </a:p>
        </p:txBody>
      </p:sp>
      <p:graphicFrame>
        <p:nvGraphicFramePr>
          <p:cNvPr id="865" name="Google Shape;865;p82"/>
          <p:cNvGraphicFramePr/>
          <p:nvPr/>
        </p:nvGraphicFramePr>
        <p:xfrm>
          <a:off x="6335250" y="1221688"/>
          <a:ext cx="1531400" cy="3596420"/>
        </p:xfrm>
        <a:graphic>
          <a:graphicData uri="http://schemas.openxmlformats.org/drawingml/2006/table">
            <a:tbl>
              <a:tblPr>
                <a:noFill/>
                <a:tableStyleId>{DF68B0A8-356D-4739-86A0-293F613CF9FD}</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268200">
                <a:tc gridSpan="4">
                  <a:txBody>
                    <a:bodyPr/>
                    <a:lstStyle/>
                    <a:p>
                      <a:pPr marL="0" lvl="0" indent="0" algn="ctr" rtl="0">
                        <a:spcBef>
                          <a:spcPts val="0"/>
                        </a:spcBef>
                        <a:spcAft>
                          <a:spcPts val="0"/>
                        </a:spcAft>
                        <a:buNone/>
                      </a:pPr>
                      <a:r>
                        <a:rPr lang="en" sz="1200" i="1"/>
                        <a:t>K</a:t>
                      </a:r>
                      <a:endParaRPr sz="1200" i="1"/>
                    </a:p>
                  </a:txBody>
                  <a:tcPr marL="91425" marR="91425" marT="27425" marB="27425">
                    <a:lnB w="28575" cap="flat" cmpd="sng">
                      <a:solidFill>
                        <a:srgbClr val="9E9E9E"/>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90075">
                <a:tc>
                  <a:txBody>
                    <a:bodyPr/>
                    <a:lstStyle/>
                    <a:p>
                      <a:pPr marL="0" lvl="0" indent="0" algn="l" rtl="0">
                        <a:spcBef>
                          <a:spcPts val="0"/>
                        </a:spcBef>
                        <a:spcAft>
                          <a:spcPts val="0"/>
                        </a:spcAft>
                        <a:buNone/>
                      </a:pPr>
                      <a:r>
                        <a:rPr lang="en" sz="1200" i="1"/>
                        <a:t>M</a:t>
                      </a:r>
                      <a:endParaRPr sz="1200"/>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M</a:t>
                      </a:r>
                      <a:endParaRPr sz="1200" i="1"/>
                    </a:p>
                  </a:txBody>
                  <a:tcPr marL="91425" marR="91425" marT="27425" marB="27425">
                    <a:lnL w="76200"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171850">
                <a:tc>
                  <a:txBody>
                    <a:bodyPr/>
                    <a:lstStyle/>
                    <a:p>
                      <a:pPr marL="0" lvl="0" indent="0" algn="l" rtl="0">
                        <a:spcBef>
                          <a:spcPts val="0"/>
                        </a:spcBef>
                        <a:spcAft>
                          <a:spcPts val="0"/>
                        </a:spcAft>
                        <a:buNone/>
                      </a:pPr>
                      <a:r>
                        <a:rPr lang="en" sz="1200"/>
                        <a:t>A</a:t>
                      </a:r>
                      <a:endParaRPr sz="1200"/>
                    </a:p>
                  </a:txBody>
                  <a:tcPr marL="91425" marR="91425" marT="27425" marB="27425">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G</a:t>
                      </a:r>
                      <a:endParaRPr sz="1200"/>
                    </a:p>
                  </a:txBody>
                  <a:tcPr marL="91425" marR="91425" marT="27425" marB="27425">
                    <a:lnL w="9525"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solidFill>
                      <a:schemeClr val="lt2"/>
                    </a:solidFill>
                  </a:tcPr>
                </a:tc>
                <a:extLst>
                  <a:ext uri="{0D108BD9-81ED-4DB2-BD59-A6C34878D82A}">
                    <a16:rowId xmlns:a16="http://schemas.microsoft.com/office/drawing/2014/main" val="10002"/>
                  </a:ext>
                </a:extLst>
              </a:tr>
              <a:tr h="145600">
                <a:tc>
                  <a:txBody>
                    <a:bodyPr/>
                    <a:lstStyle/>
                    <a:p>
                      <a:pPr marL="0" lvl="0" indent="0" algn="l" rtl="0">
                        <a:spcBef>
                          <a:spcPts val="0"/>
                        </a:spcBef>
                        <a:spcAft>
                          <a:spcPts val="0"/>
                        </a:spcAft>
                        <a:buNone/>
                      </a:pPr>
                      <a:r>
                        <a:rPr lang="en" sz="1200"/>
                        <a:t>B</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Q</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6B26B"/>
                    </a:solidFill>
                  </a:tcPr>
                </a:tc>
                <a:tc>
                  <a:txBody>
                    <a:bodyPr/>
                    <a:lstStyle/>
                    <a:p>
                      <a:pPr marL="0" lvl="0" indent="0" algn="l" rtl="0">
                        <a:spcBef>
                          <a:spcPts val="0"/>
                        </a:spcBef>
                        <a:spcAft>
                          <a:spcPts val="0"/>
                        </a:spcAft>
                        <a:buNone/>
                      </a:pPr>
                      <a:r>
                        <a:rPr lang="en" sz="1200"/>
                        <a:t>P</a:t>
                      </a:r>
                      <a:endParaRPr sz="1200"/>
                    </a:p>
                  </a:txBody>
                  <a:tcPr marL="91425" marR="91425" marT="27425" marB="27425">
                    <a:lnL w="9525" cap="flat" cmpd="sng">
                      <a:solidFill>
                        <a:srgbClr val="9E9E9E"/>
                      </a:solidFill>
                      <a:prstDash val="solid"/>
                      <a:round/>
                      <a:headEnd type="none" w="sm" len="sm"/>
                      <a:tailEnd type="none" w="sm" len="sm"/>
                    </a:lnL>
                    <a:solidFill>
                      <a:srgbClr val="F6B26B"/>
                    </a:solidFill>
                  </a:tcPr>
                </a:tc>
                <a:extLst>
                  <a:ext uri="{0D108BD9-81ED-4DB2-BD59-A6C34878D82A}">
                    <a16:rowId xmlns:a16="http://schemas.microsoft.com/office/drawing/2014/main" val="10003"/>
                  </a:ext>
                </a:extLst>
              </a:tr>
              <a:tr h="101775">
                <a:tc>
                  <a:txBody>
                    <a:bodyPr/>
                    <a:lstStyle/>
                    <a:p>
                      <a:pPr marL="0" lvl="0" indent="0" algn="l" rtl="0">
                        <a:spcBef>
                          <a:spcPts val="0"/>
                        </a:spcBef>
                        <a:spcAft>
                          <a:spcPts val="0"/>
                        </a:spcAft>
                        <a:buNone/>
                      </a:pPr>
                      <a:r>
                        <a:rPr lang="en" sz="1200"/>
                        <a:t>C</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L</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P</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T</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4"/>
                  </a:ext>
                </a:extLst>
              </a:tr>
              <a:tr h="171850">
                <a:tc>
                  <a:txBody>
                    <a:bodyPr/>
                    <a:lstStyle/>
                    <a:p>
                      <a:pPr marL="0" lvl="0" indent="0" algn="l" rtl="0">
                        <a:spcBef>
                          <a:spcPts val="0"/>
                        </a:spcBef>
                        <a:spcAft>
                          <a:spcPts val="0"/>
                        </a:spcAft>
                        <a:buNone/>
                      </a:pPr>
                      <a:r>
                        <a:rPr lang="en" sz="1200"/>
                        <a:t>D</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Z</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Q</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A</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5"/>
                  </a:ext>
                </a:extLst>
              </a:tr>
              <a:tr h="119300">
                <a:tc>
                  <a:txBody>
                    <a:bodyPr/>
                    <a:lstStyle/>
                    <a:p>
                      <a:pPr marL="0" lvl="0" indent="0" algn="l" rtl="0">
                        <a:spcBef>
                          <a:spcPts val="0"/>
                        </a:spcBef>
                        <a:spcAft>
                          <a:spcPts val="0"/>
                        </a:spcAft>
                        <a:buNone/>
                      </a:pPr>
                      <a:r>
                        <a:rPr lang="en" sz="1200"/>
                        <a:t>E</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K</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R</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J</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6"/>
                  </a:ext>
                </a:extLst>
              </a:tr>
              <a:tr h="171850">
                <a:tc>
                  <a:txBody>
                    <a:bodyPr/>
                    <a:lstStyle/>
                    <a:p>
                      <a:pPr marL="0" lvl="0" indent="0" algn="l" rtl="0">
                        <a:spcBef>
                          <a:spcPts val="0"/>
                        </a:spcBef>
                        <a:spcAft>
                          <a:spcPts val="0"/>
                        </a:spcAft>
                        <a:buNone/>
                      </a:pPr>
                      <a:r>
                        <a:rPr lang="en" sz="1200"/>
                        <a:t>F</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R</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7"/>
                  </a:ext>
                </a:extLst>
              </a:tr>
              <a:tr h="100000">
                <a:tc>
                  <a:txBody>
                    <a:bodyPr/>
                    <a:lstStyle/>
                    <a:p>
                      <a:pPr marL="0" lvl="0" indent="0" algn="l" rtl="0">
                        <a:spcBef>
                          <a:spcPts val="0"/>
                        </a:spcBef>
                        <a:spcAft>
                          <a:spcPts val="0"/>
                        </a:spcAft>
                        <a:buNone/>
                      </a:pPr>
                      <a:r>
                        <a:rPr lang="en" sz="1200"/>
                        <a:t>G</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V</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T</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D</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8"/>
                  </a:ext>
                </a:extLst>
              </a:tr>
              <a:tr h="101775">
                <a:tc>
                  <a:txBody>
                    <a:bodyPr/>
                    <a:lstStyle/>
                    <a:p>
                      <a:pPr marL="0" lvl="0" indent="0" algn="l" rtl="0">
                        <a:spcBef>
                          <a:spcPts val="0"/>
                        </a:spcBef>
                        <a:spcAft>
                          <a:spcPts val="0"/>
                        </a:spcAft>
                        <a:buNone/>
                      </a:pPr>
                      <a:r>
                        <a:rPr lang="en" sz="1200"/>
                        <a:t>H</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I</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9"/>
                  </a:ext>
                </a:extLst>
              </a:tr>
              <a:tr h="100000">
                <a:tc>
                  <a:txBody>
                    <a:bodyPr/>
                    <a:lstStyle/>
                    <a:p>
                      <a:pPr marL="0" lvl="0" indent="0" algn="l" rtl="0">
                        <a:spcBef>
                          <a:spcPts val="0"/>
                        </a:spcBef>
                        <a:spcAft>
                          <a:spcPts val="0"/>
                        </a:spcAft>
                        <a:buNone/>
                      </a:pPr>
                      <a:r>
                        <a:rPr lang="en" sz="1200"/>
                        <a:t>I</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E</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V</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C</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0"/>
                  </a:ext>
                </a:extLst>
              </a:tr>
              <a:tr h="100000">
                <a:tc>
                  <a:txBody>
                    <a:bodyPr/>
                    <a:lstStyle/>
                    <a:p>
                      <a:pPr marL="0" lvl="0" indent="0" algn="l" rtl="0">
                        <a:spcBef>
                          <a:spcPts val="0"/>
                        </a:spcBef>
                        <a:spcAft>
                          <a:spcPts val="0"/>
                        </a:spcAft>
                        <a:buNone/>
                      </a:pPr>
                      <a:r>
                        <a:rPr lang="en" sz="1200"/>
                        <a:t>J</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F</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1"/>
                  </a:ext>
                </a:extLst>
              </a:tr>
              <a:tr h="110525">
                <a:tc>
                  <a:txBody>
                    <a:bodyPr/>
                    <a:lstStyle/>
                    <a:p>
                      <a:pPr marL="0" lvl="0" indent="0" algn="l" rtl="0">
                        <a:spcBef>
                          <a:spcPts val="0"/>
                        </a:spcBef>
                        <a:spcAft>
                          <a:spcPts val="0"/>
                        </a:spcAft>
                        <a:buNone/>
                      </a:pPr>
                      <a:r>
                        <a:rPr lang="en" sz="1200"/>
                        <a:t>K</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B</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M</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2"/>
                  </a:ext>
                </a:extLst>
              </a:tr>
              <a:tr h="100000">
                <a:tc>
                  <a:txBody>
                    <a:bodyPr/>
                    <a:lstStyle/>
                    <a:p>
                      <a:pPr marL="0" lvl="0" indent="0" algn="l" rtl="0">
                        <a:spcBef>
                          <a:spcPts val="0"/>
                        </a:spcBef>
                        <a:spcAft>
                          <a:spcPts val="0"/>
                        </a:spcAft>
                        <a:buNone/>
                      </a:pPr>
                      <a:r>
                        <a:rPr lang="en" sz="1200"/>
                        <a:t>L</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L w="76200"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solidFill>
                      <a:schemeClr val="lt2"/>
                    </a:solidFill>
                  </a:tcPr>
                </a:tc>
                <a:extLst>
                  <a:ext uri="{0D108BD9-81ED-4DB2-BD59-A6C34878D82A}">
                    <a16:rowId xmlns:a16="http://schemas.microsoft.com/office/drawing/2014/main" val="10013"/>
                  </a:ext>
                </a:extLst>
              </a:tr>
              <a:tr h="100000">
                <a:tc>
                  <a:txBody>
                    <a:bodyPr/>
                    <a:lstStyle/>
                    <a:p>
                      <a:pPr marL="0" lvl="0" indent="0" algn="l" rtl="0">
                        <a:spcBef>
                          <a:spcPts val="0"/>
                        </a:spcBef>
                        <a:spcAft>
                          <a:spcPts val="0"/>
                        </a:spcAft>
                        <a:buNone/>
                      </a:pPr>
                      <a:r>
                        <a:rPr lang="en" sz="1200"/>
                        <a:t>M</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Z</a:t>
                      </a:r>
                      <a:endParaRPr sz="1200"/>
                    </a:p>
                  </a:txBody>
                  <a:tcPr marL="91425" marR="91425" marT="27425" marB="27425">
                    <a:lnL w="76200" cap="flat" cmpd="sng">
                      <a:solidFill>
                        <a:srgbClr val="9E9E9E"/>
                      </a:solidFill>
                      <a:prstDash val="solid"/>
                      <a:round/>
                      <a:headEnd type="none" w="sm" len="sm"/>
                      <a:tailEnd type="none" w="sm" len="sm"/>
                    </a:lnL>
                    <a:solidFill>
                      <a:schemeClr val="lt2"/>
                    </a:solidFill>
                  </a:tcPr>
                </a:tc>
                <a:tc>
                  <a:txBody>
                    <a:bodyPr/>
                    <a:lstStyle/>
                    <a:p>
                      <a:pPr marL="0" lvl="0" indent="0" algn="l" rtl="0">
                        <a:spcBef>
                          <a:spcPts val="0"/>
                        </a:spcBef>
                        <a:spcAft>
                          <a:spcPts val="0"/>
                        </a:spcAft>
                        <a:buNone/>
                      </a:pPr>
                      <a:r>
                        <a:rPr lang="en" sz="1200"/>
                        <a:t>H</a:t>
                      </a:r>
                      <a:endParaRPr sz="1200"/>
                    </a:p>
                  </a:txBody>
                  <a:tcPr marL="91425" marR="91425" marT="27425" marB="27425">
                    <a:solidFill>
                      <a:schemeClr val="lt2"/>
                    </a:solidFill>
                  </a:tcPr>
                </a:tc>
                <a:extLst>
                  <a:ext uri="{0D108BD9-81ED-4DB2-BD59-A6C34878D82A}">
                    <a16:rowId xmlns:a16="http://schemas.microsoft.com/office/drawing/2014/main" val="1001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6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6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6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6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6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6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69"/>
        <p:cNvGrpSpPr/>
        <p:nvPr/>
      </p:nvGrpSpPr>
      <p:grpSpPr>
        <a:xfrm>
          <a:off x="0" y="0"/>
          <a:ext cx="0" cy="0"/>
          <a:chOff x="0" y="0"/>
          <a:chExt cx="0" cy="0"/>
        </a:xfrm>
      </p:grpSpPr>
      <p:sp>
        <p:nvSpPr>
          <p:cNvPr id="870" name="Google Shape;870;p8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Hand: Attacks on Substitution Ciphers</a:t>
            </a:r>
            <a:endParaRPr/>
          </a:p>
        </p:txBody>
      </p:sp>
      <p:sp>
        <p:nvSpPr>
          <p:cNvPr id="871" name="Google Shape;871;p83"/>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Does the brute-force attack still work?</a:t>
            </a:r>
            <a:endParaRPr/>
          </a:p>
          <a:p>
            <a:pPr marL="914400" lvl="1" indent="-317500" algn="l" rtl="0">
              <a:spcBef>
                <a:spcPts val="0"/>
              </a:spcBef>
              <a:spcAft>
                <a:spcPts val="0"/>
              </a:spcAft>
              <a:buSzPts val="1400"/>
              <a:buChar char="○"/>
            </a:pPr>
            <a:r>
              <a:rPr lang="en"/>
              <a:t>There are 26! ≈ 2</a:t>
            </a:r>
            <a:r>
              <a:rPr lang="en" baseline="30000"/>
              <a:t>88</a:t>
            </a:r>
            <a:r>
              <a:rPr lang="en"/>
              <a:t> possible mappings to try</a:t>
            </a:r>
            <a:endParaRPr/>
          </a:p>
          <a:p>
            <a:pPr marL="1371600" lvl="2" indent="-317500" algn="l" rtl="0">
              <a:spcBef>
                <a:spcPts val="0"/>
              </a:spcBef>
              <a:spcAft>
                <a:spcPts val="0"/>
              </a:spcAft>
              <a:buSzPts val="1400"/>
              <a:buChar char="■"/>
            </a:pPr>
            <a:r>
              <a:rPr lang="en"/>
              <a:t>Too much for most modern computers… for now</a:t>
            </a:r>
            <a:endParaRPr/>
          </a:p>
          <a:p>
            <a:pPr marL="457200" lvl="0" indent="-342900" algn="l" rtl="0">
              <a:spcBef>
                <a:spcPts val="0"/>
              </a:spcBef>
              <a:spcAft>
                <a:spcPts val="0"/>
              </a:spcAft>
              <a:buSzPts val="1800"/>
              <a:buChar char="●"/>
            </a:pPr>
            <a:r>
              <a:rPr lang="en"/>
              <a:t>How about the chosen-plaintext attack?</a:t>
            </a:r>
            <a:endParaRPr/>
          </a:p>
          <a:p>
            <a:pPr marL="914400" lvl="1" indent="-317500" algn="l" rtl="0">
              <a:spcBef>
                <a:spcPts val="0"/>
              </a:spcBef>
              <a:spcAft>
                <a:spcPts val="0"/>
              </a:spcAft>
              <a:buSzPts val="1400"/>
              <a:buChar char="○"/>
            </a:pPr>
            <a:r>
              <a:rPr lang="en"/>
              <a:t>Trick Alice into encrypting ABCDEFGHIJKLMNOPQRSTUVWXYZ, and you’ll get the whole mapping!</a:t>
            </a:r>
            <a:endParaRPr/>
          </a:p>
          <a:p>
            <a:pPr marL="457200" lvl="0" indent="-342900" algn="l" rtl="0">
              <a:spcBef>
                <a:spcPts val="0"/>
              </a:spcBef>
              <a:spcAft>
                <a:spcPts val="0"/>
              </a:spcAft>
              <a:buSzPts val="1800"/>
              <a:buChar char="●"/>
            </a:pPr>
            <a:r>
              <a:rPr lang="en"/>
              <a:t>Another strategy: </a:t>
            </a:r>
            <a:r>
              <a:rPr lang="en" i="1"/>
              <a:t>cryptanalysis</a:t>
            </a:r>
            <a:endParaRPr/>
          </a:p>
          <a:p>
            <a:pPr marL="914400" lvl="1" indent="-317500" algn="l" rtl="0">
              <a:spcBef>
                <a:spcPts val="0"/>
              </a:spcBef>
              <a:spcAft>
                <a:spcPts val="0"/>
              </a:spcAft>
              <a:buSzPts val="1400"/>
              <a:buChar char="○"/>
            </a:pPr>
            <a:r>
              <a:rPr lang="en"/>
              <a:t>The most common english letters in text are</a:t>
            </a:r>
            <a:br>
              <a:rPr lang="en"/>
            </a:br>
            <a:r>
              <a:rPr lang="en"/>
              <a:t>E, T, A, O, I, N</a:t>
            </a:r>
            <a:endParaRPr/>
          </a:p>
        </p:txBody>
      </p:sp>
      <p:sp>
        <p:nvSpPr>
          <p:cNvPr id="872" name="Google Shape;872;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62</a:t>
            </a:fld>
            <a:endParaRPr/>
          </a:p>
        </p:txBody>
      </p:sp>
      <p:graphicFrame>
        <p:nvGraphicFramePr>
          <p:cNvPr id="873" name="Google Shape;873;p83"/>
          <p:cNvGraphicFramePr/>
          <p:nvPr/>
        </p:nvGraphicFramePr>
        <p:xfrm>
          <a:off x="6335250" y="1221688"/>
          <a:ext cx="1531400" cy="3596420"/>
        </p:xfrm>
        <a:graphic>
          <a:graphicData uri="http://schemas.openxmlformats.org/drawingml/2006/table">
            <a:tbl>
              <a:tblPr>
                <a:noFill/>
                <a:tableStyleId>{DF68B0A8-356D-4739-86A0-293F613CF9FD}</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268200">
                <a:tc gridSpan="4">
                  <a:txBody>
                    <a:bodyPr/>
                    <a:lstStyle/>
                    <a:p>
                      <a:pPr marL="0" lvl="0" indent="0" algn="ctr" rtl="0">
                        <a:spcBef>
                          <a:spcPts val="0"/>
                        </a:spcBef>
                        <a:spcAft>
                          <a:spcPts val="0"/>
                        </a:spcAft>
                        <a:buNone/>
                      </a:pPr>
                      <a:r>
                        <a:rPr lang="en" sz="1200" i="1"/>
                        <a:t>K</a:t>
                      </a:r>
                      <a:endParaRPr sz="1200" i="1"/>
                    </a:p>
                  </a:txBody>
                  <a:tcPr marL="91425" marR="91425" marT="27425" marB="27425">
                    <a:lnB w="28575" cap="flat" cmpd="sng">
                      <a:solidFill>
                        <a:srgbClr val="9E9E9E"/>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90075">
                <a:tc>
                  <a:txBody>
                    <a:bodyPr/>
                    <a:lstStyle/>
                    <a:p>
                      <a:pPr marL="0" lvl="0" indent="0" algn="l" rtl="0">
                        <a:spcBef>
                          <a:spcPts val="0"/>
                        </a:spcBef>
                        <a:spcAft>
                          <a:spcPts val="0"/>
                        </a:spcAft>
                        <a:buNone/>
                      </a:pPr>
                      <a:r>
                        <a:rPr lang="en" sz="1200" i="1"/>
                        <a:t>M</a:t>
                      </a:r>
                      <a:endParaRPr sz="1200"/>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M</a:t>
                      </a:r>
                      <a:endParaRPr sz="1200" i="1"/>
                    </a:p>
                  </a:txBody>
                  <a:tcPr marL="91425" marR="91425" marT="27425" marB="27425">
                    <a:lnL w="76200"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i="1"/>
                        <a:t>C</a:t>
                      </a:r>
                      <a:endParaRPr sz="1200" i="1"/>
                    </a:p>
                  </a:txBody>
                  <a:tcPr marL="91425" marR="91425" marT="27425" marB="27425">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171850">
                <a:tc>
                  <a:txBody>
                    <a:bodyPr/>
                    <a:lstStyle/>
                    <a:p>
                      <a:pPr marL="0" lvl="0" indent="0" algn="l" rtl="0">
                        <a:spcBef>
                          <a:spcPts val="0"/>
                        </a:spcBef>
                        <a:spcAft>
                          <a:spcPts val="0"/>
                        </a:spcAft>
                        <a:buNone/>
                      </a:pPr>
                      <a:r>
                        <a:rPr lang="en" sz="1200"/>
                        <a:t>A</a:t>
                      </a:r>
                      <a:endParaRPr sz="1200"/>
                    </a:p>
                  </a:txBody>
                  <a:tcPr marL="91425" marR="91425" marT="27425" marB="27425">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R w="76200"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N</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G</a:t>
                      </a:r>
                      <a:endParaRPr sz="1200"/>
                    </a:p>
                  </a:txBody>
                  <a:tcPr marL="91425" marR="91425" marT="27425" marB="27425">
                    <a:lnL w="9525" cap="flat" cmpd="sng">
                      <a:solidFill>
                        <a:srgbClr val="9E9E9E"/>
                      </a:solidFill>
                      <a:prstDash val="solid"/>
                      <a:round/>
                      <a:headEnd type="none" w="sm" len="sm"/>
                      <a:tailEnd type="none" w="sm" len="sm"/>
                    </a:lnL>
                    <a:lnT w="28575" cap="flat" cmpd="sng">
                      <a:solidFill>
                        <a:srgbClr val="9E9E9E"/>
                      </a:solidFill>
                      <a:prstDash val="solid"/>
                      <a:round/>
                      <a:headEnd type="none" w="sm" len="sm"/>
                      <a:tailEnd type="none" w="sm" len="sm"/>
                    </a:lnT>
                    <a:solidFill>
                      <a:schemeClr val="lt2"/>
                    </a:solidFill>
                  </a:tcPr>
                </a:tc>
                <a:extLst>
                  <a:ext uri="{0D108BD9-81ED-4DB2-BD59-A6C34878D82A}">
                    <a16:rowId xmlns:a16="http://schemas.microsoft.com/office/drawing/2014/main" val="10002"/>
                  </a:ext>
                </a:extLst>
              </a:tr>
              <a:tr h="145600">
                <a:tc>
                  <a:txBody>
                    <a:bodyPr/>
                    <a:lstStyle/>
                    <a:p>
                      <a:pPr marL="0" lvl="0" indent="0" algn="l" rtl="0">
                        <a:spcBef>
                          <a:spcPts val="0"/>
                        </a:spcBef>
                        <a:spcAft>
                          <a:spcPts val="0"/>
                        </a:spcAft>
                        <a:buNone/>
                      </a:pPr>
                      <a:r>
                        <a:rPr lang="en" sz="1200"/>
                        <a:t>B</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Q</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6B26B"/>
                    </a:solidFill>
                  </a:tcPr>
                </a:tc>
                <a:tc>
                  <a:txBody>
                    <a:bodyPr/>
                    <a:lstStyle/>
                    <a:p>
                      <a:pPr marL="0" lvl="0" indent="0" algn="l" rtl="0">
                        <a:spcBef>
                          <a:spcPts val="0"/>
                        </a:spcBef>
                        <a:spcAft>
                          <a:spcPts val="0"/>
                        </a:spcAft>
                        <a:buNone/>
                      </a:pPr>
                      <a:r>
                        <a:rPr lang="en" sz="1200"/>
                        <a:t>P</a:t>
                      </a:r>
                      <a:endParaRPr sz="1200"/>
                    </a:p>
                  </a:txBody>
                  <a:tcPr marL="91425" marR="91425" marT="27425" marB="27425">
                    <a:lnL w="9525" cap="flat" cmpd="sng">
                      <a:solidFill>
                        <a:srgbClr val="9E9E9E"/>
                      </a:solidFill>
                      <a:prstDash val="solid"/>
                      <a:round/>
                      <a:headEnd type="none" w="sm" len="sm"/>
                      <a:tailEnd type="none" w="sm" len="sm"/>
                    </a:lnL>
                    <a:solidFill>
                      <a:srgbClr val="F6B26B"/>
                    </a:solidFill>
                  </a:tcPr>
                </a:tc>
                <a:extLst>
                  <a:ext uri="{0D108BD9-81ED-4DB2-BD59-A6C34878D82A}">
                    <a16:rowId xmlns:a16="http://schemas.microsoft.com/office/drawing/2014/main" val="10003"/>
                  </a:ext>
                </a:extLst>
              </a:tr>
              <a:tr h="101775">
                <a:tc>
                  <a:txBody>
                    <a:bodyPr/>
                    <a:lstStyle/>
                    <a:p>
                      <a:pPr marL="0" lvl="0" indent="0" algn="l" rtl="0">
                        <a:spcBef>
                          <a:spcPts val="0"/>
                        </a:spcBef>
                        <a:spcAft>
                          <a:spcPts val="0"/>
                        </a:spcAft>
                        <a:buNone/>
                      </a:pPr>
                      <a:r>
                        <a:rPr lang="en" sz="1200"/>
                        <a:t>C</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L</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P</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T</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4"/>
                  </a:ext>
                </a:extLst>
              </a:tr>
              <a:tr h="171850">
                <a:tc>
                  <a:txBody>
                    <a:bodyPr/>
                    <a:lstStyle/>
                    <a:p>
                      <a:pPr marL="0" lvl="0" indent="0" algn="l" rtl="0">
                        <a:spcBef>
                          <a:spcPts val="0"/>
                        </a:spcBef>
                        <a:spcAft>
                          <a:spcPts val="0"/>
                        </a:spcAft>
                        <a:buNone/>
                      </a:pPr>
                      <a:r>
                        <a:rPr lang="en" sz="1200"/>
                        <a:t>D</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Z</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Q</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A</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5"/>
                  </a:ext>
                </a:extLst>
              </a:tr>
              <a:tr h="119300">
                <a:tc>
                  <a:txBody>
                    <a:bodyPr/>
                    <a:lstStyle/>
                    <a:p>
                      <a:pPr marL="0" lvl="0" indent="0" algn="l" rtl="0">
                        <a:spcBef>
                          <a:spcPts val="0"/>
                        </a:spcBef>
                        <a:spcAft>
                          <a:spcPts val="0"/>
                        </a:spcAft>
                        <a:buNone/>
                      </a:pPr>
                      <a:r>
                        <a:rPr lang="en" sz="1200"/>
                        <a:t>E</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K</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R</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J</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6"/>
                  </a:ext>
                </a:extLst>
              </a:tr>
              <a:tr h="171850">
                <a:tc>
                  <a:txBody>
                    <a:bodyPr/>
                    <a:lstStyle/>
                    <a:p>
                      <a:pPr marL="0" lvl="0" indent="0" algn="l" rtl="0">
                        <a:spcBef>
                          <a:spcPts val="0"/>
                        </a:spcBef>
                        <a:spcAft>
                          <a:spcPts val="0"/>
                        </a:spcAft>
                        <a:buNone/>
                      </a:pPr>
                      <a:r>
                        <a:rPr lang="en" sz="1200"/>
                        <a:t>F</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R</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O</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7"/>
                  </a:ext>
                </a:extLst>
              </a:tr>
              <a:tr h="100000">
                <a:tc>
                  <a:txBody>
                    <a:bodyPr/>
                    <a:lstStyle/>
                    <a:p>
                      <a:pPr marL="0" lvl="0" indent="0" algn="l" rtl="0">
                        <a:spcBef>
                          <a:spcPts val="0"/>
                        </a:spcBef>
                        <a:spcAft>
                          <a:spcPts val="0"/>
                        </a:spcAft>
                        <a:buNone/>
                      </a:pPr>
                      <a:r>
                        <a:rPr lang="en" sz="1200"/>
                        <a:t>G</a:t>
                      </a:r>
                      <a:endParaRPr sz="1200"/>
                    </a:p>
                  </a:txBody>
                  <a:tcPr marL="91425" marR="91425" marT="27425" marB="27425">
                    <a:solidFill>
                      <a:srgbClr val="F6B26B"/>
                    </a:solidFill>
                  </a:tcPr>
                </a:tc>
                <a:tc>
                  <a:txBody>
                    <a:bodyPr/>
                    <a:lstStyle/>
                    <a:p>
                      <a:pPr marL="0" lvl="0" indent="0" algn="l" rtl="0">
                        <a:spcBef>
                          <a:spcPts val="0"/>
                        </a:spcBef>
                        <a:spcAft>
                          <a:spcPts val="0"/>
                        </a:spcAft>
                        <a:buNone/>
                      </a:pPr>
                      <a:r>
                        <a:rPr lang="en" sz="1200"/>
                        <a:t>V</a:t>
                      </a:r>
                      <a:endParaRPr sz="1200"/>
                    </a:p>
                  </a:txBody>
                  <a:tcPr marL="91425" marR="91425" marT="27425" marB="27425">
                    <a:lnR w="76200" cap="flat" cmpd="sng">
                      <a:solidFill>
                        <a:srgbClr val="9E9E9E"/>
                      </a:solidFill>
                      <a:prstDash val="solid"/>
                      <a:round/>
                      <a:headEnd type="none" w="sm" len="sm"/>
                      <a:tailEnd type="none" w="sm" len="sm"/>
                    </a:lnR>
                    <a:solidFill>
                      <a:srgbClr val="F6B26B"/>
                    </a:solidFill>
                  </a:tcPr>
                </a:tc>
                <a:tc>
                  <a:txBody>
                    <a:bodyPr/>
                    <a:lstStyle/>
                    <a:p>
                      <a:pPr marL="0" lvl="0" indent="0" algn="l" rtl="0">
                        <a:spcBef>
                          <a:spcPts val="0"/>
                        </a:spcBef>
                        <a:spcAft>
                          <a:spcPts val="0"/>
                        </a:spcAft>
                        <a:buNone/>
                      </a:pPr>
                      <a:r>
                        <a:rPr lang="en" sz="1200"/>
                        <a:t>T</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D</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8"/>
                  </a:ext>
                </a:extLst>
              </a:tr>
              <a:tr h="101775">
                <a:tc>
                  <a:txBody>
                    <a:bodyPr/>
                    <a:lstStyle/>
                    <a:p>
                      <a:pPr marL="0" lvl="0" indent="0" algn="l" rtl="0">
                        <a:spcBef>
                          <a:spcPts val="0"/>
                        </a:spcBef>
                        <a:spcAft>
                          <a:spcPts val="0"/>
                        </a:spcAft>
                        <a:buNone/>
                      </a:pPr>
                      <a:r>
                        <a:rPr lang="en" sz="1200"/>
                        <a:t>H</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U</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I</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09"/>
                  </a:ext>
                </a:extLst>
              </a:tr>
              <a:tr h="100000">
                <a:tc>
                  <a:txBody>
                    <a:bodyPr/>
                    <a:lstStyle/>
                    <a:p>
                      <a:pPr marL="0" lvl="0" indent="0" algn="l" rtl="0">
                        <a:spcBef>
                          <a:spcPts val="0"/>
                        </a:spcBef>
                        <a:spcAft>
                          <a:spcPts val="0"/>
                        </a:spcAft>
                        <a:buNone/>
                      </a:pPr>
                      <a:r>
                        <a:rPr lang="en" sz="1200"/>
                        <a:t>I</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E</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V</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C</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0"/>
                  </a:ext>
                </a:extLst>
              </a:tr>
              <a:tr h="100000">
                <a:tc>
                  <a:txBody>
                    <a:bodyPr/>
                    <a:lstStyle/>
                    <a:p>
                      <a:pPr marL="0" lvl="0" indent="0" algn="l" rtl="0">
                        <a:spcBef>
                          <a:spcPts val="0"/>
                        </a:spcBef>
                        <a:spcAft>
                          <a:spcPts val="0"/>
                        </a:spcAft>
                        <a:buNone/>
                      </a:pPr>
                      <a:r>
                        <a:rPr lang="en" sz="1200"/>
                        <a:t>J</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S</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F</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1"/>
                  </a:ext>
                </a:extLst>
              </a:tr>
              <a:tr h="110525">
                <a:tc>
                  <a:txBody>
                    <a:bodyPr/>
                    <a:lstStyle/>
                    <a:p>
                      <a:pPr marL="0" lvl="0" indent="0" algn="l" rtl="0">
                        <a:spcBef>
                          <a:spcPts val="0"/>
                        </a:spcBef>
                        <a:spcAft>
                          <a:spcPts val="0"/>
                        </a:spcAft>
                        <a:buNone/>
                      </a:pPr>
                      <a:r>
                        <a:rPr lang="en" sz="1200"/>
                        <a:t>K</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B</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lnL w="76200"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t>M</a:t>
                      </a:r>
                      <a:endParaRPr sz="1200"/>
                    </a:p>
                  </a:txBody>
                  <a:tcPr marL="91425" marR="91425" marT="27425" marB="27425">
                    <a:lnL w="9525" cap="flat" cmpd="sng">
                      <a:solidFill>
                        <a:srgbClr val="9E9E9E"/>
                      </a:solidFill>
                      <a:prstDash val="solid"/>
                      <a:round/>
                      <a:headEnd type="none" w="sm" len="sm"/>
                      <a:tailEnd type="none" w="sm" len="sm"/>
                    </a:lnL>
                    <a:solidFill>
                      <a:schemeClr val="lt2"/>
                    </a:solidFill>
                  </a:tcPr>
                </a:tc>
                <a:extLst>
                  <a:ext uri="{0D108BD9-81ED-4DB2-BD59-A6C34878D82A}">
                    <a16:rowId xmlns:a16="http://schemas.microsoft.com/office/drawing/2014/main" val="10012"/>
                  </a:ext>
                </a:extLst>
              </a:tr>
              <a:tr h="100000">
                <a:tc>
                  <a:txBody>
                    <a:bodyPr/>
                    <a:lstStyle/>
                    <a:p>
                      <a:pPr marL="0" lvl="0" indent="0" algn="l" rtl="0">
                        <a:spcBef>
                          <a:spcPts val="0"/>
                        </a:spcBef>
                        <a:spcAft>
                          <a:spcPts val="0"/>
                        </a:spcAft>
                        <a:buNone/>
                      </a:pPr>
                      <a:r>
                        <a:rPr lang="en" sz="1200"/>
                        <a:t>L</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W</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L w="76200"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solidFill>
                      <a:schemeClr val="lt2"/>
                    </a:solidFill>
                  </a:tcPr>
                </a:tc>
                <a:tc>
                  <a:txBody>
                    <a:bodyPr/>
                    <a:lstStyle/>
                    <a:p>
                      <a:pPr marL="0" lvl="0" indent="0" algn="l" rtl="0">
                        <a:spcBef>
                          <a:spcPts val="0"/>
                        </a:spcBef>
                        <a:spcAft>
                          <a:spcPts val="0"/>
                        </a:spcAft>
                        <a:buNone/>
                      </a:pPr>
                      <a:r>
                        <a:rPr lang="en" sz="1200"/>
                        <a:t>X</a:t>
                      </a:r>
                      <a:endParaRPr sz="1200"/>
                    </a:p>
                  </a:txBody>
                  <a:tcPr marL="91425" marR="91425" marT="27425" marB="27425">
                    <a:solidFill>
                      <a:schemeClr val="lt2"/>
                    </a:solidFill>
                  </a:tcPr>
                </a:tc>
                <a:extLst>
                  <a:ext uri="{0D108BD9-81ED-4DB2-BD59-A6C34878D82A}">
                    <a16:rowId xmlns:a16="http://schemas.microsoft.com/office/drawing/2014/main" val="10013"/>
                  </a:ext>
                </a:extLst>
              </a:tr>
              <a:tr h="100000">
                <a:tc>
                  <a:txBody>
                    <a:bodyPr/>
                    <a:lstStyle/>
                    <a:p>
                      <a:pPr marL="0" lvl="0" indent="0" algn="l" rtl="0">
                        <a:spcBef>
                          <a:spcPts val="0"/>
                        </a:spcBef>
                        <a:spcAft>
                          <a:spcPts val="0"/>
                        </a:spcAft>
                        <a:buNone/>
                      </a:pPr>
                      <a:r>
                        <a:rPr lang="en" sz="1200"/>
                        <a:t>M</a:t>
                      </a:r>
                      <a:endParaRPr sz="1200"/>
                    </a:p>
                  </a:txBody>
                  <a:tcPr marL="91425" marR="91425" marT="27425" marB="27425">
                    <a:solidFill>
                      <a:schemeClr val="lt2"/>
                    </a:solidFill>
                  </a:tcPr>
                </a:tc>
                <a:tc>
                  <a:txBody>
                    <a:bodyPr/>
                    <a:lstStyle/>
                    <a:p>
                      <a:pPr marL="0" lvl="0" indent="0" algn="l" rtl="0">
                        <a:spcBef>
                          <a:spcPts val="0"/>
                        </a:spcBef>
                        <a:spcAft>
                          <a:spcPts val="0"/>
                        </a:spcAft>
                        <a:buNone/>
                      </a:pPr>
                      <a:r>
                        <a:rPr lang="en" sz="1200"/>
                        <a:t>Y</a:t>
                      </a:r>
                      <a:endParaRPr sz="1200"/>
                    </a:p>
                  </a:txBody>
                  <a:tcPr marL="91425" marR="91425" marT="27425" marB="27425">
                    <a:lnR w="76200" cap="flat" cmpd="sng">
                      <a:solidFill>
                        <a:srgbClr val="9E9E9E"/>
                      </a:solidFill>
                      <a:prstDash val="solid"/>
                      <a:round/>
                      <a:headEnd type="none" w="sm" len="sm"/>
                      <a:tailEnd type="none" w="sm" len="sm"/>
                    </a:lnR>
                    <a:solidFill>
                      <a:schemeClr val="lt2"/>
                    </a:solidFill>
                  </a:tcPr>
                </a:tc>
                <a:tc>
                  <a:txBody>
                    <a:bodyPr/>
                    <a:lstStyle/>
                    <a:p>
                      <a:pPr marL="0" lvl="0" indent="0" algn="l" rtl="0">
                        <a:spcBef>
                          <a:spcPts val="0"/>
                        </a:spcBef>
                        <a:spcAft>
                          <a:spcPts val="0"/>
                        </a:spcAft>
                        <a:buNone/>
                      </a:pPr>
                      <a:r>
                        <a:rPr lang="en" sz="1200"/>
                        <a:t>Z</a:t>
                      </a:r>
                      <a:endParaRPr sz="1200"/>
                    </a:p>
                  </a:txBody>
                  <a:tcPr marL="91425" marR="91425" marT="27425" marB="27425">
                    <a:lnL w="76200" cap="flat" cmpd="sng">
                      <a:solidFill>
                        <a:srgbClr val="9E9E9E"/>
                      </a:solidFill>
                      <a:prstDash val="solid"/>
                      <a:round/>
                      <a:headEnd type="none" w="sm" len="sm"/>
                      <a:tailEnd type="none" w="sm" len="sm"/>
                    </a:lnL>
                    <a:solidFill>
                      <a:schemeClr val="lt2"/>
                    </a:solidFill>
                  </a:tcPr>
                </a:tc>
                <a:tc>
                  <a:txBody>
                    <a:bodyPr/>
                    <a:lstStyle/>
                    <a:p>
                      <a:pPr marL="0" lvl="0" indent="0" algn="l" rtl="0">
                        <a:spcBef>
                          <a:spcPts val="0"/>
                        </a:spcBef>
                        <a:spcAft>
                          <a:spcPts val="0"/>
                        </a:spcAft>
                        <a:buNone/>
                      </a:pPr>
                      <a:r>
                        <a:rPr lang="en" sz="1200"/>
                        <a:t>H</a:t>
                      </a:r>
                      <a:endParaRPr sz="1200"/>
                    </a:p>
                  </a:txBody>
                  <a:tcPr marL="91425" marR="91425" marT="27425" marB="27425">
                    <a:solidFill>
                      <a:schemeClr val="lt2"/>
                    </a:solidFill>
                  </a:tcPr>
                </a:tc>
                <a:extLst>
                  <a:ext uri="{0D108BD9-81ED-4DB2-BD59-A6C34878D82A}">
                    <a16:rowId xmlns:a16="http://schemas.microsoft.com/office/drawing/2014/main" val="1001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7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7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7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77"/>
        <p:cNvGrpSpPr/>
        <p:nvPr/>
      </p:nvGrpSpPr>
      <p:grpSpPr>
        <a:xfrm>
          <a:off x="0" y="0"/>
          <a:ext cx="0" cy="0"/>
          <a:chOff x="0" y="0"/>
          <a:chExt cx="0" cy="0"/>
        </a:xfrm>
      </p:grpSpPr>
      <p:sp>
        <p:nvSpPr>
          <p:cNvPr id="878" name="Google Shape;878;p8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Takeaways</a:t>
            </a:r>
            <a:endParaRPr/>
          </a:p>
        </p:txBody>
      </p:sp>
      <p:sp>
        <p:nvSpPr>
          <p:cNvPr id="879" name="Google Shape;879;p84"/>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Cryptography started with paper-and-pencil algorithms (Caesar cipher)</a:t>
            </a:r>
            <a:endParaRPr/>
          </a:p>
          <a:p>
            <a:pPr marL="457200" lvl="0" indent="-342900" algn="l" rtl="0">
              <a:spcBef>
                <a:spcPts val="0"/>
              </a:spcBef>
              <a:spcAft>
                <a:spcPts val="0"/>
              </a:spcAft>
              <a:buSzPts val="1800"/>
              <a:buChar char="●"/>
            </a:pPr>
            <a:r>
              <a:rPr lang="en"/>
              <a:t>Then cryptography moved to machines (Enigma)</a:t>
            </a:r>
            <a:endParaRPr/>
          </a:p>
          <a:p>
            <a:pPr marL="457200" lvl="0" indent="-342900" algn="l" rtl="0">
              <a:spcBef>
                <a:spcPts val="0"/>
              </a:spcBef>
              <a:spcAft>
                <a:spcPts val="0"/>
              </a:spcAft>
              <a:buSzPts val="1800"/>
              <a:buChar char="●"/>
            </a:pPr>
            <a:r>
              <a:rPr lang="en"/>
              <a:t>Finally, cryptography moved to computers (which we’re about to study)</a:t>
            </a:r>
            <a:endParaRPr/>
          </a:p>
          <a:p>
            <a:pPr marL="457200" lvl="0" indent="-342900" algn="l" rtl="0">
              <a:spcBef>
                <a:spcPts val="0"/>
              </a:spcBef>
              <a:spcAft>
                <a:spcPts val="0"/>
              </a:spcAft>
              <a:buSzPts val="1800"/>
              <a:buChar char="●"/>
            </a:pPr>
            <a:r>
              <a:rPr lang="en"/>
              <a:t>Hopefully you gained some intuition for some of the cryptographic definitions</a:t>
            </a:r>
            <a:endParaRPr/>
          </a:p>
        </p:txBody>
      </p:sp>
      <p:sp>
        <p:nvSpPr>
          <p:cNvPr id="880" name="Google Shape;880;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63</a:t>
            </a:fld>
            <a:endParaRPr/>
          </a:p>
        </p:txBody>
      </p:sp>
      <p:pic>
        <p:nvPicPr>
          <p:cNvPr id="881" name="Google Shape;881;p84"/>
          <p:cNvPicPr preferRelativeResize="0"/>
          <p:nvPr/>
        </p:nvPicPr>
        <p:blipFill rotWithShape="1">
          <a:blip r:embed="rId3">
            <a:alphaModFix/>
          </a:blip>
          <a:srcRect t="9214"/>
          <a:stretch/>
        </p:blipFill>
        <p:spPr>
          <a:xfrm>
            <a:off x="2900624" y="2833550"/>
            <a:ext cx="2924743" cy="21280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885"/>
        <p:cNvGrpSpPr/>
        <p:nvPr/>
      </p:nvGrpSpPr>
      <p:grpSpPr>
        <a:xfrm>
          <a:off x="0" y="0"/>
          <a:ext cx="0" cy="0"/>
          <a:chOff x="0" y="0"/>
          <a:chExt cx="0" cy="0"/>
        </a:xfrm>
      </p:grpSpPr>
      <p:sp>
        <p:nvSpPr>
          <p:cNvPr id="886" name="Google Shape;886;p8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Machines: Enigma</a:t>
            </a:r>
            <a:endParaRPr/>
          </a:p>
        </p:txBody>
      </p:sp>
      <p:sp>
        <p:nvSpPr>
          <p:cNvPr id="887" name="Google Shape;887;p85"/>
          <p:cNvSpPr txBox="1">
            <a:spLocks noGrp="1"/>
          </p:cNvSpPr>
          <p:nvPr>
            <p:ph type="body" idx="1"/>
          </p:nvPr>
        </p:nvSpPr>
        <p:spPr>
          <a:xfrm>
            <a:off x="198500" y="1246825"/>
            <a:ext cx="8520600" cy="1677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 mechanical encryption machine used by the Germans in WWII</a:t>
            </a:r>
            <a:endParaRPr/>
          </a:p>
        </p:txBody>
      </p:sp>
      <p:sp>
        <p:nvSpPr>
          <p:cNvPr id="888" name="Google Shape;888;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64</a:t>
            </a:fld>
            <a:endParaRPr/>
          </a:p>
        </p:txBody>
      </p:sp>
      <p:pic>
        <p:nvPicPr>
          <p:cNvPr id="889" name="Google Shape;889;p85"/>
          <p:cNvPicPr preferRelativeResize="0"/>
          <p:nvPr/>
        </p:nvPicPr>
        <p:blipFill>
          <a:blip r:embed="rId3">
            <a:alphaModFix/>
          </a:blip>
          <a:stretch>
            <a:fillRect/>
          </a:stretch>
        </p:blipFill>
        <p:spPr>
          <a:xfrm>
            <a:off x="5617775" y="1838800"/>
            <a:ext cx="2314508" cy="3086975"/>
          </a:xfrm>
          <a:prstGeom prst="rect">
            <a:avLst/>
          </a:prstGeom>
          <a:noFill/>
          <a:ln>
            <a:noFill/>
          </a:ln>
        </p:spPr>
      </p:pic>
      <p:grpSp>
        <p:nvGrpSpPr>
          <p:cNvPr id="890" name="Google Shape;890;p85"/>
          <p:cNvGrpSpPr/>
          <p:nvPr/>
        </p:nvGrpSpPr>
        <p:grpSpPr>
          <a:xfrm>
            <a:off x="641350" y="1865324"/>
            <a:ext cx="4429875" cy="3033926"/>
            <a:chOff x="641350" y="1865324"/>
            <a:chExt cx="4429875" cy="3033926"/>
          </a:xfrm>
        </p:grpSpPr>
        <p:pic>
          <p:nvPicPr>
            <p:cNvPr id="891" name="Google Shape;891;p85"/>
            <p:cNvPicPr preferRelativeResize="0"/>
            <p:nvPr/>
          </p:nvPicPr>
          <p:blipFill>
            <a:blip r:embed="rId4">
              <a:alphaModFix/>
            </a:blip>
            <a:stretch>
              <a:fillRect/>
            </a:stretch>
          </p:blipFill>
          <p:spPr>
            <a:xfrm>
              <a:off x="2287825" y="1865324"/>
              <a:ext cx="2783400" cy="3033926"/>
            </a:xfrm>
            <a:prstGeom prst="rect">
              <a:avLst/>
            </a:prstGeom>
            <a:noFill/>
            <a:ln>
              <a:noFill/>
            </a:ln>
          </p:spPr>
        </p:pic>
        <p:sp>
          <p:nvSpPr>
            <p:cNvPr id="892" name="Google Shape;892;p85"/>
            <p:cNvSpPr/>
            <p:nvPr/>
          </p:nvSpPr>
          <p:spPr>
            <a:xfrm>
              <a:off x="3249425" y="3967400"/>
              <a:ext cx="1769100" cy="884700"/>
            </a:xfrm>
            <a:prstGeom prst="roundRect">
              <a:avLst>
                <a:gd name="adj" fmla="val 16667"/>
              </a:avLst>
            </a:prstGeom>
            <a:noFill/>
            <a:ln w="28575" cap="flat" cmpd="sng">
              <a:solidFill>
                <a:srgbClr val="E691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5"/>
            <p:cNvSpPr txBox="1"/>
            <p:nvPr/>
          </p:nvSpPr>
          <p:spPr>
            <a:xfrm>
              <a:off x="786725" y="4209650"/>
              <a:ext cx="9951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Plugboard</a:t>
              </a:r>
              <a:endParaRPr/>
            </a:p>
          </p:txBody>
        </p:sp>
        <p:sp>
          <p:nvSpPr>
            <p:cNvPr id="894" name="Google Shape;894;p85"/>
            <p:cNvSpPr/>
            <p:nvPr/>
          </p:nvSpPr>
          <p:spPr>
            <a:xfrm>
              <a:off x="3104050" y="3024975"/>
              <a:ext cx="995100" cy="504900"/>
            </a:xfrm>
            <a:prstGeom prst="roundRect">
              <a:avLst>
                <a:gd name="adj" fmla="val 16667"/>
              </a:avLst>
            </a:prstGeom>
            <a:noFill/>
            <a:ln w="28575" cap="flat" cmpd="sng">
              <a:solidFill>
                <a:srgbClr val="E691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 name="Google Shape;895;p85"/>
            <p:cNvCxnSpPr>
              <a:stCxn id="893" idx="3"/>
              <a:endCxn id="892" idx="1"/>
            </p:cNvCxnSpPr>
            <p:nvPr/>
          </p:nvCxnSpPr>
          <p:spPr>
            <a:xfrm>
              <a:off x="1781825" y="4409750"/>
              <a:ext cx="1467600" cy="0"/>
            </a:xfrm>
            <a:prstGeom prst="straightConnector1">
              <a:avLst/>
            </a:prstGeom>
            <a:noFill/>
            <a:ln w="28575" cap="flat" cmpd="sng">
              <a:solidFill>
                <a:srgbClr val="E69138"/>
              </a:solidFill>
              <a:prstDash val="solid"/>
              <a:round/>
              <a:headEnd type="none" w="med" len="med"/>
              <a:tailEnd type="none" w="med" len="med"/>
            </a:ln>
          </p:spPr>
        </p:cxnSp>
        <p:sp>
          <p:nvSpPr>
            <p:cNvPr id="896" name="Google Shape;896;p85"/>
            <p:cNvSpPr txBox="1"/>
            <p:nvPr/>
          </p:nvSpPr>
          <p:spPr>
            <a:xfrm>
              <a:off x="641350" y="3077325"/>
              <a:ext cx="9951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t>Rotors</a:t>
              </a:r>
              <a:endParaRPr/>
            </a:p>
          </p:txBody>
        </p:sp>
        <p:cxnSp>
          <p:nvCxnSpPr>
            <p:cNvPr id="897" name="Google Shape;897;p85"/>
            <p:cNvCxnSpPr>
              <a:stCxn id="896" idx="3"/>
              <a:endCxn id="894" idx="1"/>
            </p:cNvCxnSpPr>
            <p:nvPr/>
          </p:nvCxnSpPr>
          <p:spPr>
            <a:xfrm>
              <a:off x="1636450" y="3277425"/>
              <a:ext cx="1467600" cy="0"/>
            </a:xfrm>
            <a:prstGeom prst="straightConnector1">
              <a:avLst/>
            </a:prstGeom>
            <a:noFill/>
            <a:ln w="28575" cap="flat" cmpd="sng">
              <a:solidFill>
                <a:srgbClr val="E69138"/>
              </a:solidFill>
              <a:prstDash val="solid"/>
              <a:round/>
              <a:headEnd type="non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8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Enigma Operating Principle: Rotor Machine</a:t>
            </a:r>
            <a:endParaRPr/>
          </a:p>
        </p:txBody>
      </p:sp>
      <p:sp>
        <p:nvSpPr>
          <p:cNvPr id="903" name="Google Shape;903;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65</a:t>
            </a:fld>
            <a:endParaRPr/>
          </a:p>
        </p:txBody>
      </p:sp>
      <p:sp>
        <p:nvSpPr>
          <p:cNvPr id="904" name="Google Shape;904;p8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encryption core was composed of 3 or 4 rotors</a:t>
            </a:r>
            <a:endParaRPr/>
          </a:p>
          <a:p>
            <a:pPr marL="914400" lvl="1" indent="-317500" algn="l" rtl="0">
              <a:spcBef>
                <a:spcPts val="0"/>
              </a:spcBef>
              <a:spcAft>
                <a:spcPts val="0"/>
              </a:spcAft>
              <a:buSzPts val="1400"/>
              <a:buChar char="○"/>
            </a:pPr>
            <a:r>
              <a:rPr lang="en"/>
              <a:t>Each rotor was a fixed permutation (e.g. A maps to F, B maps to Q...)</a:t>
            </a:r>
            <a:endParaRPr/>
          </a:p>
          <a:p>
            <a:pPr marL="914400" lvl="1" indent="-317500" algn="l" rtl="0">
              <a:spcBef>
                <a:spcPts val="0"/>
              </a:spcBef>
              <a:spcAft>
                <a:spcPts val="0"/>
              </a:spcAft>
              <a:buSzPts val="1400"/>
              <a:buChar char="○"/>
            </a:pPr>
            <a:r>
              <a:rPr lang="en"/>
              <a:t>And the end was a "reflector", a rotor that sent things backwards</a:t>
            </a:r>
            <a:endParaRPr/>
          </a:p>
          <a:p>
            <a:pPr marL="914400" lvl="1" indent="-317500" algn="l" rtl="0">
              <a:spcBef>
                <a:spcPts val="0"/>
              </a:spcBef>
              <a:spcAft>
                <a:spcPts val="0"/>
              </a:spcAft>
              <a:buSzPts val="1400"/>
              <a:buChar char="○"/>
            </a:pPr>
            <a:r>
              <a:rPr lang="en"/>
              <a:t>Plus a fixed-permutation plugboard</a:t>
            </a:r>
            <a:endParaRPr/>
          </a:p>
          <a:p>
            <a:pPr marL="457200" lvl="0" indent="-342900" algn="l" rtl="0">
              <a:spcBef>
                <a:spcPts val="0"/>
              </a:spcBef>
              <a:spcAft>
                <a:spcPts val="0"/>
              </a:spcAft>
              <a:buSzPts val="1800"/>
              <a:buChar char="●"/>
            </a:pPr>
            <a:r>
              <a:rPr lang="en"/>
              <a:t>A series of rotors were arranged in a sequence</a:t>
            </a:r>
            <a:endParaRPr/>
          </a:p>
          <a:p>
            <a:pPr marL="914400" lvl="1" indent="-317500" algn="l" rtl="0">
              <a:spcBef>
                <a:spcPts val="0"/>
              </a:spcBef>
              <a:spcAft>
                <a:spcPts val="0"/>
              </a:spcAft>
              <a:buSzPts val="1400"/>
              <a:buChar char="○"/>
            </a:pPr>
            <a:r>
              <a:rPr lang="en"/>
              <a:t>Each keypress would generate a current from the input to one light for the output</a:t>
            </a:r>
            <a:endParaRPr/>
          </a:p>
          <a:p>
            <a:pPr marL="914400" lvl="1" indent="-317500" algn="l" rtl="0">
              <a:spcBef>
                <a:spcPts val="0"/>
              </a:spcBef>
              <a:spcAft>
                <a:spcPts val="0"/>
              </a:spcAft>
              <a:buSzPts val="1400"/>
              <a:buChar char="○"/>
            </a:pPr>
            <a:r>
              <a:rPr lang="en"/>
              <a:t>Each keypress also advanced the first rotor</a:t>
            </a:r>
            <a:endParaRPr/>
          </a:p>
          <a:p>
            <a:pPr marL="1371600" lvl="2" indent="-317500" algn="l" rtl="0">
              <a:spcBef>
                <a:spcPts val="0"/>
              </a:spcBef>
              <a:spcAft>
                <a:spcPts val="0"/>
              </a:spcAft>
              <a:buSzPts val="1400"/>
              <a:buChar char="■"/>
            </a:pPr>
            <a:r>
              <a:rPr lang="en"/>
              <a:t>When the first rotor makes a full rotation, the second rotor advances one step</a:t>
            </a:r>
            <a:endParaRPr/>
          </a:p>
          <a:p>
            <a:pPr marL="1371600" lvl="2" indent="-317500" algn="l" rtl="0">
              <a:spcBef>
                <a:spcPts val="0"/>
              </a:spcBef>
              <a:spcAft>
                <a:spcPts val="0"/>
              </a:spcAft>
              <a:buSzPts val="1400"/>
              <a:buChar char="■"/>
            </a:pPr>
            <a:r>
              <a:rPr lang="en"/>
              <a:t>When the second rotor makes a full rotation, the third rotor advances once step</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908"/>
        <p:cNvGrpSpPr/>
        <p:nvPr/>
      </p:nvGrpSpPr>
      <p:grpSpPr>
        <a:xfrm>
          <a:off x="0" y="0"/>
          <a:ext cx="0" cy="0"/>
          <a:chOff x="0" y="0"/>
          <a:chExt cx="0" cy="0"/>
        </a:xfrm>
      </p:grpSpPr>
      <p:sp>
        <p:nvSpPr>
          <p:cNvPr id="909" name="Google Shape;909;p8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Machines: Enigma</a:t>
            </a:r>
            <a:endParaRPr/>
          </a:p>
        </p:txBody>
      </p:sp>
      <p:sp>
        <p:nvSpPr>
          <p:cNvPr id="910" name="Google Shape;910;p8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KeyGen():</a:t>
            </a:r>
            <a:endParaRPr/>
          </a:p>
          <a:p>
            <a:pPr marL="914400" lvl="1" indent="-317500" algn="l" rtl="0">
              <a:spcBef>
                <a:spcPts val="0"/>
              </a:spcBef>
              <a:spcAft>
                <a:spcPts val="0"/>
              </a:spcAft>
              <a:buSzPts val="1400"/>
              <a:buChar char="○"/>
            </a:pPr>
            <a:r>
              <a:rPr lang="en"/>
              <a:t>Choose rotors, rotor orders, rotor positions, and plugboard settings</a:t>
            </a:r>
            <a:endParaRPr/>
          </a:p>
          <a:p>
            <a:pPr marL="914400" lvl="1" indent="-317500" algn="l" rtl="0">
              <a:spcBef>
                <a:spcPts val="0"/>
              </a:spcBef>
              <a:spcAft>
                <a:spcPts val="0"/>
              </a:spcAft>
              <a:buSzPts val="1400"/>
              <a:buChar char="○"/>
            </a:pPr>
            <a:r>
              <a:rPr lang="en"/>
              <a:t>158,962,555,217,826,360,000 possible keys</a:t>
            </a:r>
            <a:endParaRPr/>
          </a:p>
          <a:p>
            <a:pPr marL="457200" lvl="0" indent="-342900" algn="l" rtl="0">
              <a:spcBef>
                <a:spcPts val="0"/>
              </a:spcBef>
              <a:spcAft>
                <a:spcPts val="0"/>
              </a:spcAft>
              <a:buSzPts val="1800"/>
              <a:buChar char="●"/>
            </a:pPr>
            <a:r>
              <a:rPr lang="en"/>
              <a:t>Enc(</a:t>
            </a:r>
            <a:r>
              <a:rPr lang="en" i="1"/>
              <a:t>K</a:t>
            </a:r>
            <a:r>
              <a:rPr lang="en"/>
              <a:t>, </a:t>
            </a:r>
            <a:r>
              <a:rPr lang="en" i="1"/>
              <a:t>M</a:t>
            </a:r>
            <a:r>
              <a:rPr lang="en"/>
              <a:t>) and Dec(</a:t>
            </a:r>
            <a:r>
              <a:rPr lang="en" i="1"/>
              <a:t>K</a:t>
            </a:r>
            <a:r>
              <a:rPr lang="en"/>
              <a:t>, </a:t>
            </a:r>
            <a:r>
              <a:rPr lang="en" i="1"/>
              <a:t>C</a:t>
            </a:r>
            <a:r>
              <a:rPr lang="en"/>
              <a:t>):</a:t>
            </a:r>
            <a:endParaRPr/>
          </a:p>
          <a:p>
            <a:pPr marL="914400" lvl="1" indent="-317500" algn="l" rtl="0">
              <a:spcBef>
                <a:spcPts val="0"/>
              </a:spcBef>
              <a:spcAft>
                <a:spcPts val="0"/>
              </a:spcAft>
              <a:buSzPts val="1400"/>
              <a:buChar char="○"/>
            </a:pPr>
            <a:r>
              <a:rPr lang="en"/>
              <a:t>Input the rotor settings </a:t>
            </a:r>
            <a:r>
              <a:rPr lang="en" i="1"/>
              <a:t>K</a:t>
            </a:r>
            <a:r>
              <a:rPr lang="en"/>
              <a:t> into the Enigma machine</a:t>
            </a:r>
            <a:endParaRPr/>
          </a:p>
          <a:p>
            <a:pPr marL="914400" lvl="1" indent="-317500" algn="l" rtl="0">
              <a:spcBef>
                <a:spcPts val="0"/>
              </a:spcBef>
              <a:spcAft>
                <a:spcPts val="0"/>
              </a:spcAft>
              <a:buSzPts val="1400"/>
              <a:buChar char="○"/>
            </a:pPr>
            <a:r>
              <a:rPr lang="en"/>
              <a:t>Press each letter in the input, and the lampboard will light up the corresponding output letter</a:t>
            </a:r>
            <a:endParaRPr/>
          </a:p>
          <a:p>
            <a:pPr marL="914400" lvl="1" indent="-317500" algn="l" rtl="0">
              <a:spcBef>
                <a:spcPts val="0"/>
              </a:spcBef>
              <a:spcAft>
                <a:spcPts val="0"/>
              </a:spcAft>
              <a:buSzPts val="1400"/>
              <a:buChar char="○"/>
            </a:pPr>
            <a:r>
              <a:rPr lang="en"/>
              <a:t>Encryption and decryption are the same algorithm!</a:t>
            </a:r>
            <a:endParaRPr/>
          </a:p>
          <a:p>
            <a:pPr marL="457200" lvl="0" indent="-342900" algn="l" rtl="0">
              <a:spcBef>
                <a:spcPts val="0"/>
              </a:spcBef>
              <a:spcAft>
                <a:spcPts val="0"/>
              </a:spcAft>
              <a:buSzPts val="1800"/>
              <a:buChar char="●"/>
            </a:pPr>
            <a:r>
              <a:rPr lang="en"/>
              <a:t>Germans believed that Enigma was an “unbreakable code”</a:t>
            </a:r>
            <a:endParaRPr/>
          </a:p>
        </p:txBody>
      </p:sp>
      <p:sp>
        <p:nvSpPr>
          <p:cNvPr id="911" name="Google Shape;911;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66</a:t>
            </a:fld>
            <a:endParaRPr/>
          </a:p>
        </p:txBody>
      </p:sp>
      <p:pic>
        <p:nvPicPr>
          <p:cNvPr id="912" name="Google Shape;912;p87"/>
          <p:cNvPicPr preferRelativeResize="0"/>
          <p:nvPr/>
        </p:nvPicPr>
        <p:blipFill>
          <a:blip r:embed="rId3">
            <a:alphaModFix/>
          </a:blip>
          <a:stretch>
            <a:fillRect/>
          </a:stretch>
        </p:blipFill>
        <p:spPr>
          <a:xfrm>
            <a:off x="5617775" y="1246825"/>
            <a:ext cx="2758342" cy="36789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8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Machines: Enigma</a:t>
            </a:r>
            <a:endParaRPr/>
          </a:p>
        </p:txBody>
      </p:sp>
      <p:sp>
        <p:nvSpPr>
          <p:cNvPr id="918" name="Google Shape;918;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67</a:t>
            </a:fld>
            <a:endParaRPr/>
          </a:p>
        </p:txBody>
      </p:sp>
      <p:sp>
        <p:nvSpPr>
          <p:cNvPr id="919" name="Google Shape;919;p88"/>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a:t>Enigma has a significant weakness: a letter never maps to itself!</a:t>
            </a:r>
            <a:endParaRPr/>
          </a:p>
          <a:p>
            <a:pPr marL="914400" lvl="1" indent="-317500" algn="l" rtl="0">
              <a:spcBef>
                <a:spcPts val="0"/>
              </a:spcBef>
              <a:spcAft>
                <a:spcPts val="0"/>
              </a:spcAft>
              <a:buSzPts val="1400"/>
              <a:buChar char="○"/>
            </a:pPr>
            <a:r>
              <a:rPr lang="en"/>
              <a:t>No rotor maps a letter to itself</a:t>
            </a:r>
            <a:endParaRPr/>
          </a:p>
          <a:p>
            <a:pPr marL="914400" lvl="1" indent="-317500" algn="l" rtl="0">
              <a:spcBef>
                <a:spcPts val="0"/>
              </a:spcBef>
              <a:spcAft>
                <a:spcPts val="0"/>
              </a:spcAft>
              <a:buSzPts val="1400"/>
              <a:buChar char="○"/>
            </a:pPr>
            <a:r>
              <a:rPr lang="en"/>
              <a:t>The reflector never maps a letter to itself</a:t>
            </a:r>
            <a:endParaRPr/>
          </a:p>
          <a:p>
            <a:pPr marL="914400" lvl="1" indent="-317500" algn="l" rtl="0">
              <a:spcBef>
                <a:spcPts val="0"/>
              </a:spcBef>
              <a:spcAft>
                <a:spcPts val="0"/>
              </a:spcAft>
              <a:buSzPts val="1400"/>
              <a:buChar char="○"/>
            </a:pPr>
            <a:r>
              <a:rPr lang="en"/>
              <a:t>This property is necessary for Enigma’s mechanical system to work</a:t>
            </a:r>
            <a:endParaRPr/>
          </a:p>
          <a:p>
            <a:pPr marL="457200" lvl="0" indent="-342900" algn="l" rtl="0">
              <a:spcBef>
                <a:spcPts val="0"/>
              </a:spcBef>
              <a:spcAft>
                <a:spcPts val="0"/>
              </a:spcAft>
              <a:buSzPts val="1800"/>
              <a:buChar char="●"/>
            </a:pPr>
            <a:r>
              <a:rPr lang="en"/>
              <a:t>What pair of messages should Eve send to Alice in the challenge phase?</a:t>
            </a:r>
            <a:endParaRPr/>
          </a:p>
          <a:p>
            <a:pPr marL="914400" lvl="1" indent="-317500" algn="l" rtl="0">
              <a:spcBef>
                <a:spcPts val="0"/>
              </a:spcBef>
              <a:spcAft>
                <a:spcPts val="0"/>
              </a:spcAft>
              <a:buSzPts val="1400"/>
              <a:buChar char="○"/>
            </a:pPr>
            <a:r>
              <a:rPr lang="en"/>
              <a:t>Send </a:t>
            </a:r>
            <a:r>
              <a:rPr lang="en" i="1"/>
              <a:t>M</a:t>
            </a:r>
            <a:r>
              <a:rPr lang="en" sz="900"/>
              <a:t>0</a:t>
            </a:r>
            <a:r>
              <a:rPr lang="en"/>
              <a:t> = </a:t>
            </a:r>
            <a:r>
              <a:rPr lang="en" i="1"/>
              <a:t>A</a:t>
            </a:r>
            <a:r>
              <a:rPr lang="en" i="1" baseline="30000"/>
              <a:t>k</a:t>
            </a:r>
            <a:r>
              <a:rPr lang="en"/>
              <a:t>, </a:t>
            </a:r>
            <a:r>
              <a:rPr lang="en" i="1"/>
              <a:t>M</a:t>
            </a:r>
            <a:r>
              <a:rPr lang="en" sz="900"/>
              <a:t>1</a:t>
            </a:r>
            <a:r>
              <a:rPr lang="en"/>
              <a:t> = </a:t>
            </a:r>
            <a:r>
              <a:rPr lang="en" i="1"/>
              <a:t>B</a:t>
            </a:r>
            <a:r>
              <a:rPr lang="en" i="1" baseline="30000"/>
              <a:t>k</a:t>
            </a:r>
            <a:endParaRPr sz="900" i="1" baseline="30000"/>
          </a:p>
          <a:p>
            <a:pPr marL="914400" lvl="1" indent="-317500" algn="l" rtl="0">
              <a:spcBef>
                <a:spcPts val="0"/>
              </a:spcBef>
              <a:spcAft>
                <a:spcPts val="0"/>
              </a:spcAft>
              <a:buSzPts val="1400"/>
              <a:buChar char="○"/>
            </a:pPr>
            <a:r>
              <a:rPr lang="en" i="1"/>
              <a:t>M</a:t>
            </a:r>
            <a:r>
              <a:rPr lang="en" sz="900"/>
              <a:t>0</a:t>
            </a:r>
            <a:r>
              <a:rPr lang="en"/>
              <a:t> is a string of </a:t>
            </a:r>
            <a:r>
              <a:rPr lang="en" i="1"/>
              <a:t>k</a:t>
            </a:r>
            <a:r>
              <a:rPr lang="en"/>
              <a:t> 'A' characters, </a:t>
            </a:r>
            <a:r>
              <a:rPr lang="en" i="1"/>
              <a:t>M</a:t>
            </a:r>
            <a:r>
              <a:rPr lang="en" sz="900"/>
              <a:t>1</a:t>
            </a:r>
            <a:r>
              <a:rPr lang="en"/>
              <a:t> is a string of </a:t>
            </a:r>
            <a:r>
              <a:rPr lang="en" i="1"/>
              <a:t>k</a:t>
            </a:r>
            <a:r>
              <a:rPr lang="en"/>
              <a:t> 'B' characters</a:t>
            </a:r>
            <a:endParaRPr/>
          </a:p>
          <a:p>
            <a:pPr marL="457200" lvl="0" indent="-342900" algn="l" rtl="0">
              <a:spcBef>
                <a:spcPts val="0"/>
              </a:spcBef>
              <a:spcAft>
                <a:spcPts val="0"/>
              </a:spcAft>
              <a:buSzPts val="1800"/>
              <a:buChar char="●"/>
            </a:pPr>
            <a:r>
              <a:rPr lang="en"/>
              <a:t>How can Eve probably know which message Alice encrypted?</a:t>
            </a:r>
            <a:endParaRPr/>
          </a:p>
          <a:p>
            <a:pPr marL="914400" lvl="1" indent="-317500" algn="l" rtl="0">
              <a:spcBef>
                <a:spcPts val="0"/>
              </a:spcBef>
              <a:spcAft>
                <a:spcPts val="0"/>
              </a:spcAft>
              <a:buSzPts val="1400"/>
              <a:buChar char="○"/>
            </a:pPr>
            <a:r>
              <a:rPr lang="en"/>
              <a:t>If there are no 'A' characters, it was </a:t>
            </a:r>
            <a:r>
              <a:rPr lang="en" i="1"/>
              <a:t>M</a:t>
            </a:r>
            <a:r>
              <a:rPr lang="en" sz="900"/>
              <a:t>0</a:t>
            </a:r>
            <a:endParaRPr sz="900"/>
          </a:p>
          <a:p>
            <a:pPr marL="914400" lvl="1" indent="-317500" algn="l" rtl="0">
              <a:spcBef>
                <a:spcPts val="0"/>
              </a:spcBef>
              <a:spcAft>
                <a:spcPts val="0"/>
              </a:spcAft>
              <a:buSzPts val="1400"/>
              <a:buChar char="○"/>
            </a:pPr>
            <a:r>
              <a:rPr lang="en"/>
              <a:t>If there are no 'B' characters, it was </a:t>
            </a:r>
            <a:r>
              <a:rPr lang="en" i="1"/>
              <a:t>M</a:t>
            </a:r>
            <a:r>
              <a:rPr lang="en" sz="900"/>
              <a:t>1</a:t>
            </a:r>
            <a:endParaRPr sz="900"/>
          </a:p>
        </p:txBody>
      </p:sp>
      <p:sp>
        <p:nvSpPr>
          <p:cNvPr id="920" name="Google Shape;920;p88"/>
          <p:cNvSpPr/>
          <p:nvPr/>
        </p:nvSpPr>
        <p:spPr>
          <a:xfrm>
            <a:off x="5723802" y="1619402"/>
            <a:ext cx="3211500" cy="855900"/>
          </a:xfrm>
          <a:prstGeom prst="rect">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 name="Google Shape;921;p88"/>
          <p:cNvCxnSpPr/>
          <p:nvPr/>
        </p:nvCxnSpPr>
        <p:spPr>
          <a:xfrm>
            <a:off x="5776622" y="1900774"/>
            <a:ext cx="2322300" cy="0"/>
          </a:xfrm>
          <a:prstGeom prst="straightConnector1">
            <a:avLst/>
          </a:prstGeom>
          <a:noFill/>
          <a:ln w="28575" cap="flat" cmpd="sng">
            <a:solidFill>
              <a:schemeClr val="dk1"/>
            </a:solidFill>
            <a:prstDash val="solid"/>
            <a:round/>
            <a:headEnd type="none" w="med" len="med"/>
            <a:tailEnd type="triangle" w="med" len="med"/>
          </a:ln>
        </p:spPr>
      </p:cxnSp>
      <p:sp>
        <p:nvSpPr>
          <p:cNvPr id="922" name="Google Shape;922;p88"/>
          <p:cNvSpPr txBox="1"/>
          <p:nvPr/>
        </p:nvSpPr>
        <p:spPr>
          <a:xfrm>
            <a:off x="5776627" y="1607258"/>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i="1">
                <a:solidFill>
                  <a:schemeClr val="dk1"/>
                </a:solidFill>
              </a:rPr>
              <a:t>M</a:t>
            </a:r>
            <a:endParaRPr sz="1000" i="1"/>
          </a:p>
        </p:txBody>
      </p:sp>
      <p:cxnSp>
        <p:nvCxnSpPr>
          <p:cNvPr id="923" name="Google Shape;923;p88"/>
          <p:cNvCxnSpPr/>
          <p:nvPr/>
        </p:nvCxnSpPr>
        <p:spPr>
          <a:xfrm>
            <a:off x="5776614" y="2356182"/>
            <a:ext cx="2322300" cy="0"/>
          </a:xfrm>
          <a:prstGeom prst="straightConnector1">
            <a:avLst/>
          </a:prstGeom>
          <a:noFill/>
          <a:ln w="28575" cap="flat" cmpd="sng">
            <a:solidFill>
              <a:schemeClr val="dk1"/>
            </a:solidFill>
            <a:prstDash val="solid"/>
            <a:round/>
            <a:headEnd type="triangle" w="med" len="med"/>
            <a:tailEnd type="none" w="med" len="med"/>
          </a:ln>
        </p:spPr>
      </p:cxnSp>
      <p:sp>
        <p:nvSpPr>
          <p:cNvPr id="924" name="Google Shape;924;p88"/>
          <p:cNvSpPr txBox="1"/>
          <p:nvPr/>
        </p:nvSpPr>
        <p:spPr>
          <a:xfrm>
            <a:off x="5776619" y="2004647"/>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a:solidFill>
                  <a:schemeClr val="dk1"/>
                </a:solidFill>
              </a:rPr>
              <a:t>Enc(</a:t>
            </a:r>
            <a:r>
              <a:rPr lang="en" i="1">
                <a:solidFill>
                  <a:schemeClr val="dk1"/>
                </a:solidFill>
              </a:rPr>
              <a:t>K</a:t>
            </a:r>
            <a:r>
              <a:rPr lang="en">
                <a:solidFill>
                  <a:schemeClr val="dk1"/>
                </a:solidFill>
              </a:rPr>
              <a:t>, </a:t>
            </a:r>
            <a:r>
              <a:rPr lang="en" i="1">
                <a:solidFill>
                  <a:schemeClr val="dk1"/>
                </a:solidFill>
              </a:rPr>
              <a:t>M</a:t>
            </a:r>
            <a:r>
              <a:rPr lang="en">
                <a:solidFill>
                  <a:schemeClr val="dk1"/>
                </a:solidFill>
              </a:rPr>
              <a:t>)</a:t>
            </a:r>
            <a:endParaRPr sz="1000"/>
          </a:p>
        </p:txBody>
      </p:sp>
      <p:sp>
        <p:nvSpPr>
          <p:cNvPr id="925" name="Google Shape;925;p88"/>
          <p:cNvSpPr txBox="1"/>
          <p:nvPr/>
        </p:nvSpPr>
        <p:spPr>
          <a:xfrm>
            <a:off x="8154540" y="1871575"/>
            <a:ext cx="7908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chemeClr val="dk1"/>
                </a:solidFill>
              </a:rPr>
              <a:t>(repeat)</a:t>
            </a:r>
            <a:endParaRPr sz="1200"/>
          </a:p>
        </p:txBody>
      </p:sp>
      <p:sp>
        <p:nvSpPr>
          <p:cNvPr id="926" name="Google Shape;926;p88"/>
          <p:cNvSpPr/>
          <p:nvPr/>
        </p:nvSpPr>
        <p:spPr>
          <a:xfrm>
            <a:off x="5723802" y="3448202"/>
            <a:ext cx="3211500" cy="855900"/>
          </a:xfrm>
          <a:prstGeom prst="rect">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8"/>
          <p:cNvSpPr txBox="1"/>
          <p:nvPr/>
        </p:nvSpPr>
        <p:spPr>
          <a:xfrm>
            <a:off x="7026179" y="1094425"/>
            <a:ext cx="1368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Alice (challenger)</a:t>
            </a:r>
            <a:endParaRPr sz="1200"/>
          </a:p>
        </p:txBody>
      </p:sp>
      <p:sp>
        <p:nvSpPr>
          <p:cNvPr id="928" name="Google Shape;928;p88"/>
          <p:cNvSpPr txBox="1"/>
          <p:nvPr/>
        </p:nvSpPr>
        <p:spPr>
          <a:xfrm>
            <a:off x="5524451" y="1094425"/>
            <a:ext cx="13680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Eve (adversary)</a:t>
            </a:r>
            <a:endParaRPr sz="1200"/>
          </a:p>
        </p:txBody>
      </p:sp>
      <p:cxnSp>
        <p:nvCxnSpPr>
          <p:cNvPr id="929" name="Google Shape;929;p88"/>
          <p:cNvCxnSpPr/>
          <p:nvPr/>
        </p:nvCxnSpPr>
        <p:spPr>
          <a:xfrm>
            <a:off x="5776613" y="2847578"/>
            <a:ext cx="2322300" cy="0"/>
          </a:xfrm>
          <a:prstGeom prst="straightConnector1">
            <a:avLst/>
          </a:prstGeom>
          <a:noFill/>
          <a:ln w="28575" cap="flat" cmpd="sng">
            <a:solidFill>
              <a:schemeClr val="dk1"/>
            </a:solidFill>
            <a:prstDash val="solid"/>
            <a:round/>
            <a:headEnd type="none" w="med" len="med"/>
            <a:tailEnd type="triangle" w="med" len="med"/>
          </a:ln>
        </p:spPr>
      </p:cxnSp>
      <p:sp>
        <p:nvSpPr>
          <p:cNvPr id="930" name="Google Shape;930;p88"/>
          <p:cNvSpPr txBox="1"/>
          <p:nvPr/>
        </p:nvSpPr>
        <p:spPr>
          <a:xfrm>
            <a:off x="5776618" y="2496043"/>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i="1">
                <a:solidFill>
                  <a:schemeClr val="dk1"/>
                </a:solidFill>
              </a:rPr>
              <a:t>M</a:t>
            </a:r>
            <a:r>
              <a:rPr lang="en" sz="800">
                <a:solidFill>
                  <a:schemeClr val="dk1"/>
                </a:solidFill>
              </a:rPr>
              <a:t>0</a:t>
            </a:r>
            <a:r>
              <a:rPr lang="en">
                <a:solidFill>
                  <a:schemeClr val="dk1"/>
                </a:solidFill>
              </a:rPr>
              <a:t> and </a:t>
            </a:r>
            <a:r>
              <a:rPr lang="en" i="1">
                <a:solidFill>
                  <a:schemeClr val="dk1"/>
                </a:solidFill>
              </a:rPr>
              <a:t>M</a:t>
            </a:r>
            <a:r>
              <a:rPr lang="en" sz="800">
                <a:solidFill>
                  <a:schemeClr val="dk1"/>
                </a:solidFill>
              </a:rPr>
              <a:t>1</a:t>
            </a:r>
            <a:endParaRPr sz="1000"/>
          </a:p>
        </p:txBody>
      </p:sp>
      <p:cxnSp>
        <p:nvCxnSpPr>
          <p:cNvPr id="931" name="Google Shape;931;p88"/>
          <p:cNvCxnSpPr/>
          <p:nvPr/>
        </p:nvCxnSpPr>
        <p:spPr>
          <a:xfrm>
            <a:off x="5776604" y="3302986"/>
            <a:ext cx="2322300" cy="0"/>
          </a:xfrm>
          <a:prstGeom prst="straightConnector1">
            <a:avLst/>
          </a:prstGeom>
          <a:noFill/>
          <a:ln w="28575" cap="flat" cmpd="sng">
            <a:solidFill>
              <a:schemeClr val="dk1"/>
            </a:solidFill>
            <a:prstDash val="solid"/>
            <a:round/>
            <a:headEnd type="triangle" w="med" len="med"/>
            <a:tailEnd type="none" w="med" len="med"/>
          </a:ln>
        </p:spPr>
      </p:cxnSp>
      <p:sp>
        <p:nvSpPr>
          <p:cNvPr id="932" name="Google Shape;932;p88"/>
          <p:cNvSpPr txBox="1"/>
          <p:nvPr/>
        </p:nvSpPr>
        <p:spPr>
          <a:xfrm>
            <a:off x="5776609" y="2951451"/>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a:solidFill>
                  <a:schemeClr val="dk1"/>
                </a:solidFill>
              </a:rPr>
              <a:t>Enc(</a:t>
            </a:r>
            <a:r>
              <a:rPr lang="en" i="1">
                <a:solidFill>
                  <a:schemeClr val="dk1"/>
                </a:solidFill>
              </a:rPr>
              <a:t>K</a:t>
            </a:r>
            <a:r>
              <a:rPr lang="en">
                <a:solidFill>
                  <a:schemeClr val="dk1"/>
                </a:solidFill>
              </a:rPr>
              <a:t>, </a:t>
            </a:r>
            <a:r>
              <a:rPr lang="en" i="1">
                <a:solidFill>
                  <a:schemeClr val="dk1"/>
                </a:solidFill>
              </a:rPr>
              <a:t>M</a:t>
            </a:r>
            <a:r>
              <a:rPr lang="en" sz="800" i="1">
                <a:solidFill>
                  <a:schemeClr val="dk1"/>
                </a:solidFill>
              </a:rPr>
              <a:t>b</a:t>
            </a:r>
            <a:r>
              <a:rPr lang="en">
                <a:solidFill>
                  <a:schemeClr val="dk1"/>
                </a:solidFill>
              </a:rPr>
              <a:t>)</a:t>
            </a:r>
            <a:endParaRPr sz="1000"/>
          </a:p>
        </p:txBody>
      </p:sp>
      <p:cxnSp>
        <p:nvCxnSpPr>
          <p:cNvPr id="933" name="Google Shape;933;p88"/>
          <p:cNvCxnSpPr/>
          <p:nvPr/>
        </p:nvCxnSpPr>
        <p:spPr>
          <a:xfrm>
            <a:off x="5776622" y="3729574"/>
            <a:ext cx="2322300" cy="0"/>
          </a:xfrm>
          <a:prstGeom prst="straightConnector1">
            <a:avLst/>
          </a:prstGeom>
          <a:noFill/>
          <a:ln w="28575" cap="flat" cmpd="sng">
            <a:solidFill>
              <a:schemeClr val="dk1"/>
            </a:solidFill>
            <a:prstDash val="solid"/>
            <a:round/>
            <a:headEnd type="none" w="med" len="med"/>
            <a:tailEnd type="triangle" w="med" len="med"/>
          </a:ln>
        </p:spPr>
      </p:cxnSp>
      <p:sp>
        <p:nvSpPr>
          <p:cNvPr id="934" name="Google Shape;934;p88"/>
          <p:cNvSpPr txBox="1"/>
          <p:nvPr/>
        </p:nvSpPr>
        <p:spPr>
          <a:xfrm>
            <a:off x="5776627" y="3436058"/>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i="1">
                <a:solidFill>
                  <a:schemeClr val="dk1"/>
                </a:solidFill>
              </a:rPr>
              <a:t>M</a:t>
            </a:r>
            <a:endParaRPr sz="1000" i="1"/>
          </a:p>
        </p:txBody>
      </p:sp>
      <p:cxnSp>
        <p:nvCxnSpPr>
          <p:cNvPr id="935" name="Google Shape;935;p88"/>
          <p:cNvCxnSpPr/>
          <p:nvPr/>
        </p:nvCxnSpPr>
        <p:spPr>
          <a:xfrm>
            <a:off x="5776614" y="4184982"/>
            <a:ext cx="2322300" cy="0"/>
          </a:xfrm>
          <a:prstGeom prst="straightConnector1">
            <a:avLst/>
          </a:prstGeom>
          <a:noFill/>
          <a:ln w="28575" cap="flat" cmpd="sng">
            <a:solidFill>
              <a:schemeClr val="dk1"/>
            </a:solidFill>
            <a:prstDash val="solid"/>
            <a:round/>
            <a:headEnd type="triangle" w="med" len="med"/>
            <a:tailEnd type="none" w="med" len="med"/>
          </a:ln>
        </p:spPr>
      </p:cxnSp>
      <p:sp>
        <p:nvSpPr>
          <p:cNvPr id="936" name="Google Shape;936;p88"/>
          <p:cNvSpPr txBox="1"/>
          <p:nvPr/>
        </p:nvSpPr>
        <p:spPr>
          <a:xfrm>
            <a:off x="5776619" y="3833447"/>
            <a:ext cx="2322300" cy="400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a:solidFill>
                  <a:schemeClr val="dk1"/>
                </a:solidFill>
              </a:rPr>
              <a:t>Enc(</a:t>
            </a:r>
            <a:r>
              <a:rPr lang="en" i="1">
                <a:solidFill>
                  <a:schemeClr val="dk1"/>
                </a:solidFill>
              </a:rPr>
              <a:t>K</a:t>
            </a:r>
            <a:r>
              <a:rPr lang="en">
                <a:solidFill>
                  <a:schemeClr val="dk1"/>
                </a:solidFill>
              </a:rPr>
              <a:t>, </a:t>
            </a:r>
            <a:r>
              <a:rPr lang="en" i="1">
                <a:solidFill>
                  <a:schemeClr val="dk1"/>
                </a:solidFill>
              </a:rPr>
              <a:t>M</a:t>
            </a:r>
            <a:r>
              <a:rPr lang="en">
                <a:solidFill>
                  <a:schemeClr val="dk1"/>
                </a:solidFill>
              </a:rPr>
              <a:t>)</a:t>
            </a:r>
            <a:endParaRPr sz="1000"/>
          </a:p>
        </p:txBody>
      </p:sp>
      <p:cxnSp>
        <p:nvCxnSpPr>
          <p:cNvPr id="937" name="Google Shape;937;p88"/>
          <p:cNvCxnSpPr/>
          <p:nvPr/>
        </p:nvCxnSpPr>
        <p:spPr>
          <a:xfrm>
            <a:off x="5808581" y="4697018"/>
            <a:ext cx="0" cy="412200"/>
          </a:xfrm>
          <a:prstGeom prst="straightConnector1">
            <a:avLst/>
          </a:prstGeom>
          <a:noFill/>
          <a:ln w="28575" cap="flat" cmpd="sng">
            <a:solidFill>
              <a:schemeClr val="dk1"/>
            </a:solidFill>
            <a:prstDash val="solid"/>
            <a:round/>
            <a:headEnd type="none" w="med" len="med"/>
            <a:tailEnd type="triangle" w="med" len="med"/>
          </a:ln>
        </p:spPr>
      </p:cxnSp>
      <p:sp>
        <p:nvSpPr>
          <p:cNvPr id="938" name="Google Shape;938;p88"/>
          <p:cNvSpPr txBox="1"/>
          <p:nvPr/>
        </p:nvSpPr>
        <p:spPr>
          <a:xfrm>
            <a:off x="5808577" y="4659925"/>
            <a:ext cx="18816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a:solidFill>
                  <a:schemeClr val="dk1"/>
                </a:solidFill>
              </a:rPr>
              <a:t>Guess </a:t>
            </a:r>
            <a:r>
              <a:rPr lang="en" i="1">
                <a:solidFill>
                  <a:schemeClr val="dk1"/>
                </a:solidFill>
              </a:rPr>
              <a:t>b</a:t>
            </a:r>
            <a:r>
              <a:rPr lang="en">
                <a:solidFill>
                  <a:schemeClr val="dk1"/>
                </a:solidFill>
              </a:rPr>
              <a:t> = 0 or </a:t>
            </a:r>
            <a:r>
              <a:rPr lang="en" i="1">
                <a:solidFill>
                  <a:schemeClr val="dk1"/>
                </a:solidFill>
              </a:rPr>
              <a:t>b</a:t>
            </a:r>
            <a:r>
              <a:rPr lang="en">
                <a:solidFill>
                  <a:schemeClr val="dk1"/>
                </a:solidFill>
              </a:rPr>
              <a:t> = 1</a:t>
            </a:r>
            <a:endParaRPr sz="1000"/>
          </a:p>
        </p:txBody>
      </p:sp>
      <p:cxnSp>
        <p:nvCxnSpPr>
          <p:cNvPr id="939" name="Google Shape;939;p88"/>
          <p:cNvCxnSpPr/>
          <p:nvPr/>
        </p:nvCxnSpPr>
        <p:spPr>
          <a:xfrm>
            <a:off x="5681075" y="1463725"/>
            <a:ext cx="0" cy="3452400"/>
          </a:xfrm>
          <a:prstGeom prst="straightConnector1">
            <a:avLst/>
          </a:prstGeom>
          <a:noFill/>
          <a:ln w="28575" cap="flat" cmpd="sng">
            <a:solidFill>
              <a:schemeClr val="dk1"/>
            </a:solidFill>
            <a:prstDash val="solid"/>
            <a:round/>
            <a:headEnd type="none" w="med" len="med"/>
            <a:tailEnd type="none" w="med" len="med"/>
          </a:ln>
        </p:spPr>
      </p:cxnSp>
      <p:cxnSp>
        <p:nvCxnSpPr>
          <p:cNvPr id="940" name="Google Shape;940;p88"/>
          <p:cNvCxnSpPr/>
          <p:nvPr/>
        </p:nvCxnSpPr>
        <p:spPr>
          <a:xfrm>
            <a:off x="8171825" y="1463725"/>
            <a:ext cx="0" cy="3452400"/>
          </a:xfrm>
          <a:prstGeom prst="straightConnector1">
            <a:avLst/>
          </a:prstGeom>
          <a:noFill/>
          <a:ln w="28575" cap="flat" cmpd="sng">
            <a:solidFill>
              <a:schemeClr val="dk1"/>
            </a:solidFill>
            <a:prstDash val="solid"/>
            <a:round/>
            <a:headEnd type="none" w="med" len="med"/>
            <a:tailEnd type="none" w="med" len="med"/>
          </a:ln>
        </p:spPr>
      </p:cxnSp>
      <p:sp>
        <p:nvSpPr>
          <p:cNvPr id="941" name="Google Shape;941;p88"/>
          <p:cNvSpPr txBox="1"/>
          <p:nvPr/>
        </p:nvSpPr>
        <p:spPr>
          <a:xfrm>
            <a:off x="8154540" y="3700375"/>
            <a:ext cx="7908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chemeClr val="dk1"/>
                </a:solidFill>
              </a:rPr>
              <a:t>(repeat)</a:t>
            </a:r>
            <a:endParaRPr sz="1200"/>
          </a:p>
        </p:txBody>
      </p:sp>
      <p:sp>
        <p:nvSpPr>
          <p:cNvPr id="942" name="Google Shape;942;p88"/>
          <p:cNvSpPr txBox="1"/>
          <p:nvPr/>
        </p:nvSpPr>
        <p:spPr>
          <a:xfrm>
            <a:off x="8194722" y="2800296"/>
            <a:ext cx="7908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200">
                <a:solidFill>
                  <a:schemeClr val="dk1"/>
                </a:solidFill>
              </a:rPr>
              <a:t>pick </a:t>
            </a:r>
            <a:r>
              <a:rPr lang="en" sz="1200" i="1">
                <a:solidFill>
                  <a:schemeClr val="dk1"/>
                </a:solidFill>
              </a:rPr>
              <a:t>b</a:t>
            </a:r>
            <a:endParaRPr sz="1200" i="1"/>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946"/>
        <p:cNvGrpSpPr/>
        <p:nvPr/>
      </p:nvGrpSpPr>
      <p:grpSpPr>
        <a:xfrm>
          <a:off x="0" y="0"/>
          <a:ext cx="0" cy="0"/>
          <a:chOff x="0" y="0"/>
          <a:chExt cx="0" cy="0"/>
        </a:xfrm>
      </p:grpSpPr>
      <p:sp>
        <p:nvSpPr>
          <p:cNvPr id="947" name="Google Shape;947;p8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Cryptography by Machines: Attack on Enigma</a:t>
            </a:r>
            <a:endParaRPr/>
          </a:p>
          <a:p>
            <a:pPr marL="0" lvl="0" indent="0" algn="l" rtl="0">
              <a:spcBef>
                <a:spcPts val="0"/>
              </a:spcBef>
              <a:spcAft>
                <a:spcPts val="0"/>
              </a:spcAft>
              <a:buNone/>
            </a:pPr>
            <a:endParaRPr/>
          </a:p>
        </p:txBody>
      </p:sp>
      <p:sp>
        <p:nvSpPr>
          <p:cNvPr id="948" name="Google Shape;948;p89"/>
          <p:cNvSpPr txBox="1">
            <a:spLocks noGrp="1"/>
          </p:cNvSpPr>
          <p:nvPr>
            <p:ph type="body" idx="1"/>
          </p:nvPr>
        </p:nvSpPr>
        <p:spPr>
          <a:xfrm>
            <a:off x="198500" y="1246825"/>
            <a:ext cx="61077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Polish and British cryptographers built BOMBE, a machine to brute-force Enigma keys</a:t>
            </a:r>
            <a:endParaRPr/>
          </a:p>
          <a:p>
            <a:pPr marL="457200" lvl="0" indent="-342900" algn="l" rtl="0">
              <a:spcBef>
                <a:spcPts val="0"/>
              </a:spcBef>
              <a:spcAft>
                <a:spcPts val="0"/>
              </a:spcAft>
              <a:buSzPts val="1800"/>
              <a:buChar char="●"/>
            </a:pPr>
            <a:r>
              <a:rPr lang="en"/>
              <a:t>Why was Enigma breakable?</a:t>
            </a:r>
            <a:endParaRPr/>
          </a:p>
          <a:p>
            <a:pPr marL="914400" lvl="1" indent="-317500" algn="l" rtl="0">
              <a:spcBef>
                <a:spcPts val="0"/>
              </a:spcBef>
              <a:spcAft>
                <a:spcPts val="0"/>
              </a:spcAft>
              <a:buSzPts val="1400"/>
              <a:buChar char="○"/>
            </a:pPr>
            <a:r>
              <a:rPr lang="en"/>
              <a:t>Kerckhoff’s principle: The Allies stole Enigma machines, so they knew the algorithm</a:t>
            </a:r>
            <a:endParaRPr/>
          </a:p>
          <a:p>
            <a:pPr marL="914400" lvl="1" indent="-317500" algn="l" rtl="0">
              <a:spcBef>
                <a:spcPts val="0"/>
              </a:spcBef>
              <a:spcAft>
                <a:spcPts val="0"/>
              </a:spcAft>
              <a:buSzPts val="1400"/>
              <a:buChar char="○"/>
            </a:pPr>
            <a:r>
              <a:rPr lang="en"/>
              <a:t>Known plaintext attacks: the Germans often sent predictable messages (e.g. the weather report every morning)</a:t>
            </a:r>
            <a:endParaRPr/>
          </a:p>
          <a:p>
            <a:pPr marL="914400" lvl="1" indent="-317500" algn="l" rtl="0">
              <a:spcBef>
                <a:spcPts val="0"/>
              </a:spcBef>
              <a:spcAft>
                <a:spcPts val="0"/>
              </a:spcAft>
              <a:buSzPts val="1400"/>
              <a:buChar char="○"/>
            </a:pPr>
            <a:r>
              <a:rPr lang="en"/>
              <a:t>Chosen plaintext attacks: the Allies could trick the Germans into sending a message (e.g. “newly deployed minefield”)</a:t>
            </a:r>
            <a:endParaRPr/>
          </a:p>
          <a:p>
            <a:pPr marL="914400" lvl="1" indent="-317500" algn="l" rtl="0">
              <a:spcBef>
                <a:spcPts val="0"/>
              </a:spcBef>
              <a:spcAft>
                <a:spcPts val="0"/>
              </a:spcAft>
              <a:buSzPts val="1400"/>
              <a:buChar char="○"/>
            </a:pPr>
            <a:r>
              <a:rPr lang="en"/>
              <a:t>Brute-force: BOMBE would try many keys until the correct one was found</a:t>
            </a:r>
            <a:endParaRPr/>
          </a:p>
          <a:p>
            <a:pPr marL="1371600" lvl="2" indent="-317500" algn="l" rtl="0">
              <a:spcBef>
                <a:spcPts val="0"/>
              </a:spcBef>
              <a:spcAft>
                <a:spcPts val="0"/>
              </a:spcAft>
              <a:buSzPts val="1400"/>
              <a:buChar char="■"/>
            </a:pPr>
            <a:r>
              <a:rPr lang="en"/>
              <a:t>Plus a weakness: You'd be able to try multiple keys with the same hardware configuration</a:t>
            </a:r>
            <a:endParaRPr/>
          </a:p>
        </p:txBody>
      </p:sp>
      <p:sp>
        <p:nvSpPr>
          <p:cNvPr id="949" name="Google Shape;949;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68</a:t>
            </a:fld>
            <a:endParaRPr/>
          </a:p>
        </p:txBody>
      </p:sp>
      <p:pic>
        <p:nvPicPr>
          <p:cNvPr id="950" name="Google Shape;950;p89" title="BOMBE Machine"/>
          <p:cNvPicPr preferRelativeResize="0"/>
          <p:nvPr/>
        </p:nvPicPr>
        <p:blipFill>
          <a:blip r:embed="rId3">
            <a:alphaModFix/>
          </a:blip>
          <a:stretch>
            <a:fillRect/>
          </a:stretch>
        </p:blipFill>
        <p:spPr>
          <a:xfrm>
            <a:off x="6435025" y="1246825"/>
            <a:ext cx="2200024" cy="3322024"/>
          </a:xfrm>
          <a:prstGeom prst="rect">
            <a:avLst/>
          </a:prstGeom>
          <a:noFill/>
          <a:ln>
            <a:noFill/>
          </a:ln>
        </p:spPr>
      </p:pic>
      <p:sp>
        <p:nvSpPr>
          <p:cNvPr id="951" name="Google Shape;951;p89"/>
          <p:cNvSpPr txBox="1"/>
          <p:nvPr/>
        </p:nvSpPr>
        <p:spPr>
          <a:xfrm>
            <a:off x="6435025" y="4568850"/>
            <a:ext cx="2199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BOMBE machine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4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4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4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4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48">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4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955"/>
        <p:cNvGrpSpPr/>
        <p:nvPr/>
      </p:nvGrpSpPr>
      <p:grpSpPr>
        <a:xfrm>
          <a:off x="0" y="0"/>
          <a:ext cx="0" cy="0"/>
          <a:chOff x="0" y="0"/>
          <a:chExt cx="0" cy="0"/>
        </a:xfrm>
      </p:grpSpPr>
      <p:sp>
        <p:nvSpPr>
          <p:cNvPr id="956" name="Google Shape;956;p9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Machines: Legacy of Enigma</a:t>
            </a:r>
            <a:endParaRPr/>
          </a:p>
        </p:txBody>
      </p:sp>
      <p:sp>
        <p:nvSpPr>
          <p:cNvPr id="957" name="Google Shape;957;p90"/>
          <p:cNvSpPr txBox="1">
            <a:spLocks noGrp="1"/>
          </p:cNvSpPr>
          <p:nvPr>
            <p:ph type="body" idx="1"/>
          </p:nvPr>
        </p:nvSpPr>
        <p:spPr>
          <a:xfrm>
            <a:off x="198500" y="1246825"/>
            <a:ext cx="6097200" cy="1778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Alan Turing, one of the cryptographers who broke Enigma, would go on to become one of the founding fathers of computer science</a:t>
            </a:r>
            <a:endParaRPr/>
          </a:p>
          <a:p>
            <a:pPr marL="457200" lvl="0" indent="-342900" algn="l" rtl="0">
              <a:spcBef>
                <a:spcPts val="0"/>
              </a:spcBef>
              <a:spcAft>
                <a:spcPts val="0"/>
              </a:spcAft>
              <a:buSzPts val="1800"/>
              <a:buChar char="●"/>
            </a:pPr>
            <a:r>
              <a:rPr lang="en"/>
              <a:t>Most experts agree that the Allies breaking Enigma shortened the war in Europe by about a year</a:t>
            </a:r>
            <a:endParaRPr/>
          </a:p>
        </p:txBody>
      </p:sp>
      <p:sp>
        <p:nvSpPr>
          <p:cNvPr id="958" name="Google Shape;958;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69</a:t>
            </a:fld>
            <a:endParaRPr/>
          </a:p>
        </p:txBody>
      </p:sp>
      <p:pic>
        <p:nvPicPr>
          <p:cNvPr id="959" name="Google Shape;959;p90" title="Photo of Alan Turing"/>
          <p:cNvPicPr preferRelativeResize="0"/>
          <p:nvPr/>
        </p:nvPicPr>
        <p:blipFill>
          <a:blip r:embed="rId3">
            <a:alphaModFix/>
          </a:blip>
          <a:stretch>
            <a:fillRect/>
          </a:stretch>
        </p:blipFill>
        <p:spPr>
          <a:xfrm>
            <a:off x="6419025" y="1374825"/>
            <a:ext cx="2204275" cy="3001075"/>
          </a:xfrm>
          <a:prstGeom prst="rect">
            <a:avLst/>
          </a:prstGeom>
          <a:noFill/>
          <a:ln>
            <a:noFill/>
          </a:ln>
        </p:spPr>
      </p:pic>
      <p:sp>
        <p:nvSpPr>
          <p:cNvPr id="960" name="Google Shape;960;p90"/>
          <p:cNvSpPr txBox="1"/>
          <p:nvPr/>
        </p:nvSpPr>
        <p:spPr>
          <a:xfrm>
            <a:off x="6419025" y="4375900"/>
            <a:ext cx="2204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Alan Turing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8" name="Google Shape;358;p4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Meet Alice, Bob, Eve, and Mallory</a:t>
            </a:r>
            <a:endParaRPr/>
          </a:p>
        </p:txBody>
      </p:sp>
      <p:sp>
        <p:nvSpPr>
          <p:cNvPr id="359" name="Google Shape;359;p46"/>
          <p:cNvSpPr txBox="1">
            <a:spLocks noGrp="1"/>
          </p:cNvSpPr>
          <p:nvPr>
            <p:ph type="body" idx="1"/>
          </p:nvPr>
        </p:nvSpPr>
        <p:spPr>
          <a:xfrm>
            <a:off x="198500" y="1170625"/>
            <a:ext cx="8520600" cy="2174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000" dirty="0"/>
              <a:t>Alice and Bob: The main characters trying to send messages to each other over an insecure communication channel</a:t>
            </a:r>
            <a:endParaRPr sz="2000" dirty="0"/>
          </a:p>
          <a:p>
            <a:pPr marL="914400" lvl="1" indent="-317500" algn="l" rtl="0">
              <a:spcBef>
                <a:spcPts val="0"/>
              </a:spcBef>
              <a:spcAft>
                <a:spcPts val="0"/>
              </a:spcAft>
              <a:buSzPts val="1400"/>
              <a:buChar char="○"/>
            </a:pPr>
            <a:r>
              <a:rPr lang="en" sz="1600" dirty="0"/>
              <a:t>Carol and Dave can also join the party later</a:t>
            </a:r>
            <a:endParaRPr sz="1600" dirty="0"/>
          </a:p>
          <a:p>
            <a:pPr marL="457200" lvl="0" indent="-342900" algn="l" rtl="0">
              <a:spcBef>
                <a:spcPts val="0"/>
              </a:spcBef>
              <a:spcAft>
                <a:spcPts val="0"/>
              </a:spcAft>
              <a:buSzPts val="1800"/>
              <a:buChar char="●"/>
            </a:pPr>
            <a:r>
              <a:rPr lang="en" sz="2000" dirty="0"/>
              <a:t>Eve: An </a:t>
            </a:r>
            <a:r>
              <a:rPr lang="en" sz="2000" b="1" dirty="0"/>
              <a:t>eavesdropper</a:t>
            </a:r>
            <a:r>
              <a:rPr lang="en" sz="2000" dirty="0"/>
              <a:t> who can read any data sent over the channel</a:t>
            </a:r>
            <a:endParaRPr sz="2000" dirty="0"/>
          </a:p>
          <a:p>
            <a:pPr marL="457200" lvl="0" indent="-342900" algn="l" rtl="0">
              <a:spcBef>
                <a:spcPts val="0"/>
              </a:spcBef>
              <a:spcAft>
                <a:spcPts val="0"/>
              </a:spcAft>
              <a:buSzPts val="1800"/>
              <a:buChar char="●"/>
            </a:pPr>
            <a:r>
              <a:rPr lang="en" sz="2000" dirty="0"/>
              <a:t>Mallory: A </a:t>
            </a:r>
            <a:r>
              <a:rPr lang="en" sz="2000" b="1" dirty="0"/>
              <a:t>manipulator</a:t>
            </a:r>
            <a:r>
              <a:rPr lang="en" sz="2000" dirty="0"/>
              <a:t> who can read and modify any data sent over the channel</a:t>
            </a:r>
            <a:endParaRPr sz="2000" dirty="0"/>
          </a:p>
        </p:txBody>
      </p:sp>
      <p:sp>
        <p:nvSpPr>
          <p:cNvPr id="360" name="Google Shape;360;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964"/>
        <p:cNvGrpSpPr/>
        <p:nvPr/>
      </p:nvGrpSpPr>
      <p:grpSpPr>
        <a:xfrm>
          <a:off x="0" y="0"/>
          <a:ext cx="0" cy="0"/>
          <a:chOff x="0" y="0"/>
          <a:chExt cx="0" cy="0"/>
        </a:xfrm>
      </p:grpSpPr>
      <p:sp>
        <p:nvSpPr>
          <p:cNvPr id="965" name="Google Shape;965;p9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Cryptography by Computers</a:t>
            </a:r>
            <a:endParaRPr/>
          </a:p>
        </p:txBody>
      </p:sp>
      <p:sp>
        <p:nvSpPr>
          <p:cNvPr id="966" name="Google Shape;966;p91"/>
          <p:cNvSpPr txBox="1">
            <a:spLocks noGrp="1"/>
          </p:cNvSpPr>
          <p:nvPr>
            <p:ph type="body" idx="1"/>
          </p:nvPr>
        </p:nvSpPr>
        <p:spPr>
          <a:xfrm>
            <a:off x="198500" y="1246825"/>
            <a:ext cx="8520600" cy="2069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The modern era of cryptography started after WWII, with the work of Claude Shannon</a:t>
            </a:r>
            <a:endParaRPr dirty="0"/>
          </a:p>
          <a:p>
            <a:pPr marL="457200" lvl="0" indent="-342900" algn="l" rtl="0">
              <a:spcBef>
                <a:spcPts val="0"/>
              </a:spcBef>
              <a:spcAft>
                <a:spcPts val="0"/>
              </a:spcAft>
              <a:buSzPts val="1800"/>
              <a:buChar char="●"/>
            </a:pPr>
            <a:r>
              <a:rPr lang="en" dirty="0"/>
              <a:t>“New Directions in Cryptography” (1976) showed how number theory can be used in cryptography</a:t>
            </a:r>
            <a:endParaRPr dirty="0"/>
          </a:p>
          <a:p>
            <a:pPr marL="914400" lvl="1" indent="-317500" algn="l" rtl="0">
              <a:spcBef>
                <a:spcPts val="0"/>
              </a:spcBef>
              <a:spcAft>
                <a:spcPts val="0"/>
              </a:spcAft>
              <a:buSzPts val="1400"/>
              <a:buChar char="○"/>
            </a:pPr>
            <a:r>
              <a:rPr lang="en" dirty="0"/>
              <a:t>Its authors, Whitfield Diffie and Martin Hellman, won the Turing Award in 2015 for this paper</a:t>
            </a:r>
            <a:endParaRPr dirty="0"/>
          </a:p>
          <a:p>
            <a:pPr marL="457200" lvl="0" indent="-342900" algn="l" rtl="0">
              <a:spcBef>
                <a:spcPts val="0"/>
              </a:spcBef>
              <a:spcAft>
                <a:spcPts val="0"/>
              </a:spcAft>
              <a:buSzPts val="1800"/>
              <a:buChar char="●"/>
            </a:pPr>
            <a:r>
              <a:rPr lang="en" dirty="0"/>
              <a:t>This is the era of cryptography we’ll be focusing on</a:t>
            </a:r>
            <a:endParaRPr dirty="0"/>
          </a:p>
        </p:txBody>
      </p:sp>
      <p:sp>
        <p:nvSpPr>
          <p:cNvPr id="967" name="Google Shape;967;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70</a:t>
            </a:fld>
            <a:endParaRPr/>
          </a:p>
        </p:txBody>
      </p:sp>
      <p:pic>
        <p:nvPicPr>
          <p:cNvPr id="968" name="Google Shape;968;p91"/>
          <p:cNvPicPr preferRelativeResize="0"/>
          <p:nvPr/>
        </p:nvPicPr>
        <p:blipFill>
          <a:blip r:embed="rId3">
            <a:alphaModFix/>
          </a:blip>
          <a:stretch>
            <a:fillRect/>
          </a:stretch>
        </p:blipFill>
        <p:spPr>
          <a:xfrm>
            <a:off x="1920988" y="3316525"/>
            <a:ext cx="1544050" cy="1580975"/>
          </a:xfrm>
          <a:prstGeom prst="rect">
            <a:avLst/>
          </a:prstGeom>
          <a:noFill/>
          <a:ln>
            <a:noFill/>
          </a:ln>
        </p:spPr>
      </p:pic>
      <p:pic>
        <p:nvPicPr>
          <p:cNvPr id="969" name="Google Shape;969;p91"/>
          <p:cNvPicPr preferRelativeResize="0"/>
          <p:nvPr/>
        </p:nvPicPr>
        <p:blipFill>
          <a:blip r:embed="rId4">
            <a:alphaModFix/>
          </a:blip>
          <a:stretch>
            <a:fillRect/>
          </a:stretch>
        </p:blipFill>
        <p:spPr>
          <a:xfrm>
            <a:off x="5867888" y="3316538"/>
            <a:ext cx="1355116" cy="1580975"/>
          </a:xfrm>
          <a:prstGeom prst="rect">
            <a:avLst/>
          </a:prstGeom>
          <a:noFill/>
          <a:ln>
            <a:noFill/>
          </a:ln>
        </p:spPr>
      </p:pic>
      <p:sp>
        <p:nvSpPr>
          <p:cNvPr id="970" name="Google Shape;970;p91"/>
          <p:cNvSpPr txBox="1"/>
          <p:nvPr/>
        </p:nvSpPr>
        <p:spPr>
          <a:xfrm>
            <a:off x="3526013" y="3799213"/>
            <a:ext cx="2280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One of these is Diffie, and the other one is Hellman.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Meet Alice, Bob, Eve, and Mallory</a:t>
            </a:r>
            <a:endParaRPr/>
          </a:p>
        </p:txBody>
      </p:sp>
      <p:sp>
        <p:nvSpPr>
          <p:cNvPr id="366" name="Google Shape;366;p4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We often describe cryptographic problems using a common cast of characters</a:t>
            </a:r>
            <a:endParaRPr dirty="0"/>
          </a:p>
          <a:p>
            <a:pPr marL="457200" lvl="0" indent="-342900" algn="l" rtl="0">
              <a:spcBef>
                <a:spcPts val="0"/>
              </a:spcBef>
              <a:spcAft>
                <a:spcPts val="0"/>
              </a:spcAft>
              <a:buSzPts val="1800"/>
              <a:buChar char="●"/>
            </a:pPr>
            <a:r>
              <a:rPr lang="en" dirty="0"/>
              <a:t>One scenario:</a:t>
            </a:r>
            <a:endParaRPr dirty="0"/>
          </a:p>
          <a:p>
            <a:pPr marL="914400" lvl="1" indent="-317500" algn="l" rtl="0">
              <a:spcBef>
                <a:spcPts val="0"/>
              </a:spcBef>
              <a:spcAft>
                <a:spcPts val="0"/>
              </a:spcAft>
              <a:buSzPts val="1400"/>
              <a:buChar char="○"/>
            </a:pPr>
            <a:r>
              <a:rPr lang="en" dirty="0"/>
              <a:t>Alice wants to send a message to Bob.</a:t>
            </a:r>
            <a:endParaRPr dirty="0"/>
          </a:p>
          <a:p>
            <a:pPr marL="914400" lvl="1" indent="-317500" algn="l" rtl="0">
              <a:spcBef>
                <a:spcPts val="0"/>
              </a:spcBef>
              <a:spcAft>
                <a:spcPts val="0"/>
              </a:spcAft>
              <a:buSzPts val="1400"/>
              <a:buChar char="○"/>
            </a:pPr>
            <a:r>
              <a:rPr lang="en" dirty="0"/>
              <a:t>However, Eve is going to </a:t>
            </a:r>
            <a:r>
              <a:rPr lang="en" i="1" dirty="0"/>
              <a:t>eavesdrop</a:t>
            </a:r>
            <a:r>
              <a:rPr lang="en" dirty="0"/>
              <a:t> on the communication channel.</a:t>
            </a:r>
            <a:endParaRPr dirty="0"/>
          </a:p>
          <a:p>
            <a:pPr marL="914400" lvl="1" indent="-317500" algn="l" rtl="0">
              <a:spcBef>
                <a:spcPts val="0"/>
              </a:spcBef>
              <a:spcAft>
                <a:spcPts val="0"/>
              </a:spcAft>
              <a:buSzPts val="1400"/>
              <a:buChar char="○"/>
            </a:pPr>
            <a:r>
              <a:rPr lang="en" dirty="0"/>
              <a:t>How does Alice send the message to Bob without Eve learning about the message?</a:t>
            </a:r>
            <a:endParaRPr dirty="0"/>
          </a:p>
          <a:p>
            <a:pPr marL="457200" lvl="0" indent="-342900" algn="l" rtl="0">
              <a:spcBef>
                <a:spcPts val="0"/>
              </a:spcBef>
              <a:spcAft>
                <a:spcPts val="0"/>
              </a:spcAft>
              <a:buSzPts val="1800"/>
              <a:buChar char="●"/>
            </a:pPr>
            <a:r>
              <a:rPr lang="en" dirty="0"/>
              <a:t>Another scenario:</a:t>
            </a:r>
            <a:endParaRPr dirty="0"/>
          </a:p>
          <a:p>
            <a:pPr marL="914400" lvl="1" indent="-317500" algn="l" rtl="0">
              <a:spcBef>
                <a:spcPts val="0"/>
              </a:spcBef>
              <a:spcAft>
                <a:spcPts val="0"/>
              </a:spcAft>
              <a:buSzPts val="1400"/>
              <a:buChar char="○"/>
            </a:pPr>
            <a:r>
              <a:rPr lang="en" dirty="0"/>
              <a:t>Bob wants to send a message to Alice.</a:t>
            </a:r>
            <a:endParaRPr dirty="0"/>
          </a:p>
          <a:p>
            <a:pPr marL="914400" lvl="1" indent="-317500" algn="l" rtl="0">
              <a:spcBef>
                <a:spcPts val="0"/>
              </a:spcBef>
              <a:spcAft>
                <a:spcPts val="0"/>
              </a:spcAft>
              <a:buSzPts val="1400"/>
              <a:buChar char="○"/>
            </a:pPr>
            <a:r>
              <a:rPr lang="en" dirty="0"/>
              <a:t>However, Mallory is going to </a:t>
            </a:r>
            <a:r>
              <a:rPr lang="en" i="1" dirty="0"/>
              <a:t>tamper</a:t>
            </a:r>
            <a:r>
              <a:rPr lang="en" dirty="0"/>
              <a:t> with the communication channel.</a:t>
            </a:r>
            <a:endParaRPr dirty="0"/>
          </a:p>
          <a:p>
            <a:pPr marL="914400" lvl="1" indent="-317500" algn="l" rtl="0">
              <a:spcBef>
                <a:spcPts val="0"/>
              </a:spcBef>
              <a:spcAft>
                <a:spcPts val="0"/>
              </a:spcAft>
              <a:buSzPts val="1400"/>
              <a:buChar char="○"/>
            </a:pPr>
            <a:r>
              <a:rPr lang="en" dirty="0"/>
              <a:t>How does Bob send the message to Alice without Mallory changing the message?</a:t>
            </a:r>
            <a:endParaRPr dirty="0"/>
          </a:p>
        </p:txBody>
      </p:sp>
      <p:sp>
        <p:nvSpPr>
          <p:cNvPr id="367" name="Google Shape;367;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6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6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6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6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4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Three Goals of Cryptography</a:t>
            </a:r>
            <a:endParaRPr/>
          </a:p>
        </p:txBody>
      </p:sp>
      <p:sp>
        <p:nvSpPr>
          <p:cNvPr id="373" name="Google Shape;373;p48"/>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In cryptography, there are three main properties that we want on our data</a:t>
            </a:r>
            <a:endParaRPr/>
          </a:p>
          <a:p>
            <a:pPr marL="457200" lvl="0" indent="-342900" algn="l" rtl="0">
              <a:spcBef>
                <a:spcPts val="0"/>
              </a:spcBef>
              <a:spcAft>
                <a:spcPts val="0"/>
              </a:spcAft>
              <a:buSzPts val="1800"/>
              <a:buChar char="●"/>
            </a:pPr>
            <a:r>
              <a:rPr lang="en" b="1"/>
              <a:t>Confidentiality</a:t>
            </a:r>
            <a:r>
              <a:rPr lang="en"/>
              <a:t>: An adversary cannot </a:t>
            </a:r>
            <a:r>
              <a:rPr lang="en" i="1"/>
              <a:t>read</a:t>
            </a:r>
            <a:r>
              <a:rPr lang="en"/>
              <a:t> our messages.</a:t>
            </a:r>
            <a:endParaRPr/>
          </a:p>
          <a:p>
            <a:pPr marL="457200" lvl="0" indent="-342900" algn="l" rtl="0">
              <a:spcBef>
                <a:spcPts val="0"/>
              </a:spcBef>
              <a:spcAft>
                <a:spcPts val="0"/>
              </a:spcAft>
              <a:buSzPts val="1800"/>
              <a:buChar char="●"/>
            </a:pPr>
            <a:r>
              <a:rPr lang="en" b="1"/>
              <a:t>Integrity</a:t>
            </a:r>
            <a:r>
              <a:rPr lang="en"/>
              <a:t>: An adversary cannot </a:t>
            </a:r>
            <a:r>
              <a:rPr lang="en" i="1"/>
              <a:t>change</a:t>
            </a:r>
            <a:r>
              <a:rPr lang="en"/>
              <a:t> our messages without being detected.</a:t>
            </a:r>
            <a:endParaRPr/>
          </a:p>
          <a:p>
            <a:pPr marL="457200" lvl="0" indent="-342900" algn="l" rtl="0">
              <a:spcBef>
                <a:spcPts val="0"/>
              </a:spcBef>
              <a:spcAft>
                <a:spcPts val="0"/>
              </a:spcAft>
              <a:buSzPts val="1800"/>
              <a:buChar char="●"/>
            </a:pPr>
            <a:r>
              <a:rPr lang="en" b="1"/>
              <a:t>Authenticity</a:t>
            </a:r>
            <a:r>
              <a:rPr lang="en"/>
              <a:t>: I can prove that this message came from the person who claims to have written it.</a:t>
            </a:r>
            <a:endParaRPr/>
          </a:p>
          <a:p>
            <a:pPr marL="914400" lvl="1" indent="-317500" algn="l" rtl="0">
              <a:spcBef>
                <a:spcPts val="0"/>
              </a:spcBef>
              <a:spcAft>
                <a:spcPts val="0"/>
              </a:spcAft>
              <a:buSzPts val="1400"/>
              <a:buChar char="○"/>
            </a:pPr>
            <a:r>
              <a:rPr lang="en"/>
              <a:t>Integrity and authenticity are closely related properties…</a:t>
            </a:r>
            <a:endParaRPr/>
          </a:p>
          <a:p>
            <a:pPr marL="1371600" lvl="2" indent="-317500" algn="l" rtl="0">
              <a:spcBef>
                <a:spcPts val="0"/>
              </a:spcBef>
              <a:spcAft>
                <a:spcPts val="0"/>
              </a:spcAft>
              <a:buSzPts val="1400"/>
              <a:buChar char="■"/>
            </a:pPr>
            <a:r>
              <a:rPr lang="en"/>
              <a:t>Before I can prove that a message came from a certain person, I have to prove that the message wasn’t changed!</a:t>
            </a:r>
            <a:endParaRPr/>
          </a:p>
          <a:p>
            <a:pPr marL="914400" lvl="1" indent="-317500" algn="l" rtl="0">
              <a:spcBef>
                <a:spcPts val="0"/>
              </a:spcBef>
              <a:spcAft>
                <a:spcPts val="0"/>
              </a:spcAft>
              <a:buSzPts val="1400"/>
              <a:buChar char="○"/>
            </a:pPr>
            <a:r>
              <a:rPr lang="en"/>
              <a:t>… but they’re not identical properties</a:t>
            </a:r>
            <a:endParaRPr/>
          </a:p>
          <a:p>
            <a:pPr marL="1371600" lvl="2" indent="-317500" algn="l" rtl="0">
              <a:spcBef>
                <a:spcPts val="0"/>
              </a:spcBef>
              <a:spcAft>
                <a:spcPts val="0"/>
              </a:spcAft>
              <a:buSzPts val="1400"/>
              <a:buChar char="■"/>
            </a:pPr>
            <a:r>
              <a:rPr lang="en"/>
              <a:t>Later we’ll see some edge cases</a:t>
            </a:r>
            <a:endParaRPr/>
          </a:p>
        </p:txBody>
      </p:sp>
      <p:sp>
        <p:nvSpPr>
          <p:cNvPr id="374" name="Google Shape;374;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S 16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1288</TotalTime>
  <Words>5359</Words>
  <Application>Microsoft Macintosh PowerPoint</Application>
  <PresentationFormat>On-screen Show (16:9)</PresentationFormat>
  <Paragraphs>1044</Paragraphs>
  <Slides>70</Slides>
  <Notes>65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70</vt:i4>
      </vt:variant>
    </vt:vector>
  </HeadingPairs>
  <TitlesOfParts>
    <vt:vector size="73" baseType="lpstr">
      <vt:lpstr>Arial</vt:lpstr>
      <vt:lpstr>Courier New</vt:lpstr>
      <vt:lpstr>CS 161</vt:lpstr>
      <vt:lpstr>Intro to Cryptography</vt:lpstr>
      <vt:lpstr>Announcements</vt:lpstr>
      <vt:lpstr>Cunning Plan Today: Cryptography</vt:lpstr>
      <vt:lpstr>What is cryptography?</vt:lpstr>
      <vt:lpstr>What is cryptography?</vt:lpstr>
      <vt:lpstr>Definitions</vt:lpstr>
      <vt:lpstr>Meet Alice, Bob, Eve, and Mallory</vt:lpstr>
      <vt:lpstr>Meet Alice, Bob, Eve, and Mallory</vt:lpstr>
      <vt:lpstr>Three Goals of Cryptography</vt:lpstr>
      <vt:lpstr>Keys</vt:lpstr>
      <vt:lpstr>Security Principle: Kerckhoff’s Principle</vt:lpstr>
      <vt:lpstr>Confidentiality</vt:lpstr>
      <vt:lpstr>Confidentiality</vt:lpstr>
      <vt:lpstr>Confidentiality</vt:lpstr>
      <vt:lpstr>Integrity (and Authenticity)</vt:lpstr>
      <vt:lpstr>Integrity (and Authenticity)</vt:lpstr>
      <vt:lpstr>Threat Models (Types of Cryptanalysis)</vt:lpstr>
      <vt:lpstr>Building Blocks of Cryptography</vt:lpstr>
      <vt:lpstr>Cryptography Roadmap</vt:lpstr>
      <vt:lpstr>Modern Cryptography </vt:lpstr>
      <vt:lpstr>Building Blocks</vt:lpstr>
      <vt:lpstr>Block 1: One Way Functions</vt:lpstr>
      <vt:lpstr>Block 1: One Way Hash Function</vt:lpstr>
      <vt:lpstr>Block 1: One Way Hash Function</vt:lpstr>
      <vt:lpstr>Block 2: Symmetric Cryptography </vt:lpstr>
      <vt:lpstr>Block 3: Asymmetric Cryptography</vt:lpstr>
      <vt:lpstr>Block 3: Asymmetric Cryptography (continue)</vt:lpstr>
      <vt:lpstr>Hybrid Crypto Systems</vt:lpstr>
      <vt:lpstr>Using Hybrid Crypto Systems</vt:lpstr>
      <vt:lpstr>Merkle’s Puzzle</vt:lpstr>
      <vt:lpstr>Block 4: Digital signature</vt:lpstr>
      <vt:lpstr>Block 5: Random number</vt:lpstr>
      <vt:lpstr>Dual encryption</vt:lpstr>
      <vt:lpstr>Dual encryption</vt:lpstr>
      <vt:lpstr>Symmetric-Key Encryption</vt:lpstr>
      <vt:lpstr>Symmetric-Key Encryption</vt:lpstr>
      <vt:lpstr>Symmetric-Key Encryption: Definition</vt:lpstr>
      <vt:lpstr>Symmetric-Key Encryption: Definition</vt:lpstr>
      <vt:lpstr>Defining Confidentiality</vt:lpstr>
      <vt:lpstr>Defining Confidentiality</vt:lpstr>
      <vt:lpstr>Defining Confidentiality: (Continue)</vt:lpstr>
      <vt:lpstr>One-Time Pads</vt:lpstr>
      <vt:lpstr>Cryptography Roadmap</vt:lpstr>
      <vt:lpstr>Review: XOR</vt:lpstr>
      <vt:lpstr>Review: XOR Algebra</vt:lpstr>
      <vt:lpstr>One-Time Pads: Key Generation</vt:lpstr>
      <vt:lpstr>One-Time Pads: Encryption</vt:lpstr>
      <vt:lpstr>One-Time Pads: Encryption</vt:lpstr>
      <vt:lpstr>One-Time Pads: Decryption</vt:lpstr>
      <vt:lpstr>One-Time Pads: Decryption</vt:lpstr>
      <vt:lpstr>One-Time Pad</vt:lpstr>
      <vt:lpstr>One-Time Pad: Correctness</vt:lpstr>
      <vt:lpstr>One-Time Pad: Security</vt:lpstr>
      <vt:lpstr>One-Time Pad: Security</vt:lpstr>
      <vt:lpstr>Impracticality of One-Time Pads</vt:lpstr>
      <vt:lpstr>Summary</vt:lpstr>
      <vt:lpstr>A Brief History of Cryptography</vt:lpstr>
      <vt:lpstr>Cryptography by Hand: Caesar Cipher</vt:lpstr>
      <vt:lpstr>Cryptography by Hand: Attacks on the Caesar Cipher</vt:lpstr>
      <vt:lpstr>Cryptography by Hand: Attacks on the Caesar Cipher</vt:lpstr>
      <vt:lpstr>Cryptography by Hand: Substitution Cipher</vt:lpstr>
      <vt:lpstr>Cryptography by Hand: Attacks on Substitution Ciphers</vt:lpstr>
      <vt:lpstr>Takeaways</vt:lpstr>
      <vt:lpstr>Cryptography by Machines: Enigma</vt:lpstr>
      <vt:lpstr>Enigma Operating Principle: Rotor Machine</vt:lpstr>
      <vt:lpstr>Cryptography by Machines: Enigma</vt:lpstr>
      <vt:lpstr>Cryptography by Machines: Enigma</vt:lpstr>
      <vt:lpstr>Cryptography by Machines: Attack on Enigma </vt:lpstr>
      <vt:lpstr>Cryptography by Machines: Legacy of Enigma</vt:lpstr>
      <vt:lpstr>Cryptography by Computers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Cryptography</dc:title>
  <cp:lastModifiedBy>Jian Xiang</cp:lastModifiedBy>
  <cp:revision>25</cp:revision>
  <dcterms:modified xsi:type="dcterms:W3CDTF">2023-08-21T19:15:30Z</dcterms:modified>
</cp:coreProperties>
</file>